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4.xml" ContentType="application/vnd.openxmlformats-officedocument.presentationml.notesSlide+xml"/>
  <Override PartName="/ppt/tags/tag1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0.xml" ContentType="application/vnd.openxmlformats-officedocument.presentationml.tags+xml"/>
  <Override PartName="/ppt/notesSlides/notesSlide41.xml" ContentType="application/vnd.openxmlformats-officedocument.presentationml.notesSlide+xml"/>
  <Override PartName="/ppt/tags/tag21.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0"/>
  </p:notesMasterIdLst>
  <p:handoutMasterIdLst>
    <p:handoutMasterId r:id="rId61"/>
  </p:handoutMasterIdLst>
  <p:sldIdLst>
    <p:sldId id="478" r:id="rId2"/>
    <p:sldId id="798" r:id="rId3"/>
    <p:sldId id="593" r:id="rId4"/>
    <p:sldId id="677" r:id="rId5"/>
    <p:sldId id="801" r:id="rId6"/>
    <p:sldId id="676" r:id="rId7"/>
    <p:sldId id="680" r:id="rId8"/>
    <p:sldId id="806" r:id="rId9"/>
    <p:sldId id="594" r:id="rId10"/>
    <p:sldId id="696" r:id="rId11"/>
    <p:sldId id="802" r:id="rId12"/>
    <p:sldId id="698" r:id="rId13"/>
    <p:sldId id="804" r:id="rId14"/>
    <p:sldId id="805" r:id="rId15"/>
    <p:sldId id="699" r:id="rId16"/>
    <p:sldId id="700" r:id="rId17"/>
    <p:sldId id="701" r:id="rId18"/>
    <p:sldId id="702" r:id="rId19"/>
    <p:sldId id="703" r:id="rId20"/>
    <p:sldId id="705" r:id="rId21"/>
    <p:sldId id="715" r:id="rId22"/>
    <p:sldId id="706" r:id="rId23"/>
    <p:sldId id="707" r:id="rId24"/>
    <p:sldId id="708" r:id="rId25"/>
    <p:sldId id="709" r:id="rId26"/>
    <p:sldId id="716" r:id="rId27"/>
    <p:sldId id="711" r:id="rId28"/>
    <p:sldId id="712" r:id="rId29"/>
    <p:sldId id="713" r:id="rId30"/>
    <p:sldId id="714" r:id="rId31"/>
    <p:sldId id="717" r:id="rId32"/>
    <p:sldId id="718" r:id="rId33"/>
    <p:sldId id="719" r:id="rId34"/>
    <p:sldId id="720" r:id="rId35"/>
    <p:sldId id="800" r:id="rId36"/>
    <p:sldId id="721" r:id="rId37"/>
    <p:sldId id="726" r:id="rId38"/>
    <p:sldId id="727" r:id="rId39"/>
    <p:sldId id="728" r:id="rId40"/>
    <p:sldId id="729" r:id="rId41"/>
    <p:sldId id="730" r:id="rId42"/>
    <p:sldId id="731" r:id="rId43"/>
    <p:sldId id="732" r:id="rId44"/>
    <p:sldId id="733" r:id="rId45"/>
    <p:sldId id="734" r:id="rId46"/>
    <p:sldId id="735" r:id="rId47"/>
    <p:sldId id="763" r:id="rId48"/>
    <p:sldId id="764" r:id="rId49"/>
    <p:sldId id="765" r:id="rId50"/>
    <p:sldId id="766" r:id="rId51"/>
    <p:sldId id="767" r:id="rId52"/>
    <p:sldId id="771" r:id="rId53"/>
    <p:sldId id="768" r:id="rId54"/>
    <p:sldId id="769" r:id="rId55"/>
    <p:sldId id="772" r:id="rId56"/>
    <p:sldId id="774" r:id="rId57"/>
    <p:sldId id="773" r:id="rId58"/>
    <p:sldId id="807" r:id="rId59"/>
  </p:sldIdLst>
  <p:sldSz cx="14630400" cy="8229600"/>
  <p:notesSz cx="6858000" cy="9144000"/>
  <p:defaultTextStyle>
    <a:defPPr>
      <a:defRPr lang="en-US"/>
    </a:defPPr>
    <a:lvl1pPr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1pPr>
    <a:lvl2pPr marL="652780" indent="-195580"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2pPr>
    <a:lvl3pPr marL="1304925" indent="-390525"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3pPr>
    <a:lvl4pPr marL="1958975" indent="-587375"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4pPr>
    <a:lvl5pPr marL="2611755" indent="-782955"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418">
          <p15:clr>
            <a:srgbClr val="A4A3A4"/>
          </p15:clr>
        </p15:guide>
        <p15:guide id="2" pos="528">
          <p15:clr>
            <a:srgbClr val="A4A3A4"/>
          </p15:clr>
        </p15:guide>
        <p15:guide id="3" pos="86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424F"/>
    <a:srgbClr val="AADEBA"/>
    <a:srgbClr val="98CFA8"/>
    <a:srgbClr val="1086B9"/>
    <a:srgbClr val="DAFDD3"/>
    <a:srgbClr val="F3A999"/>
    <a:srgbClr val="F2F2F2"/>
    <a:srgbClr val="FCF9EC"/>
    <a:srgbClr val="2BAC54"/>
    <a:srgbClr val="4D9A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AEDAD9-17FC-4F2D-9034-5C020ECA881C}" v="40" dt="2022-10-10T01:13:51.00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4" autoAdjust="0"/>
    <p:restoredTop sz="76871" autoAdjust="0"/>
  </p:normalViewPr>
  <p:slideViewPr>
    <p:cSldViewPr>
      <p:cViewPr varScale="1">
        <p:scale>
          <a:sx n="80" d="100"/>
          <a:sy n="80" d="100"/>
        </p:scale>
        <p:origin x="3384" y="58"/>
      </p:cViewPr>
      <p:guideLst>
        <p:guide orient="horz" pos="2418"/>
        <p:guide pos="528"/>
        <p:guide pos="86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Ran" userId="dbeed8448c6bb12c" providerId="LiveId" clId="{B0AEDAD9-17FC-4F2D-9034-5C020ECA881C}"/>
    <pc:docChg chg="undo custSel addSld delSld modSld sldOrd">
      <pc:chgData name="Cheng Ran" userId="dbeed8448c6bb12c" providerId="LiveId" clId="{B0AEDAD9-17FC-4F2D-9034-5C020ECA881C}" dt="2022-10-10T01:13:53.242" v="976" actId="1076"/>
      <pc:docMkLst>
        <pc:docMk/>
      </pc:docMkLst>
      <pc:sldChg chg="modSp mod">
        <pc:chgData name="Cheng Ran" userId="dbeed8448c6bb12c" providerId="LiveId" clId="{B0AEDAD9-17FC-4F2D-9034-5C020ECA881C}" dt="2022-10-08T08:37:00.299" v="24" actId="20577"/>
        <pc:sldMkLst>
          <pc:docMk/>
          <pc:sldMk cId="0" sldId="478"/>
        </pc:sldMkLst>
        <pc:spChg chg="mod">
          <ac:chgData name="Cheng Ran" userId="dbeed8448c6bb12c" providerId="LiveId" clId="{B0AEDAD9-17FC-4F2D-9034-5C020ECA881C}" dt="2022-10-08T08:37:00.299" v="24" actId="20577"/>
          <ac:spMkLst>
            <pc:docMk/>
            <pc:sldMk cId="0" sldId="478"/>
            <ac:spMk id="2" creationId="{00000000-0000-0000-0000-000000000000}"/>
          </ac:spMkLst>
        </pc:spChg>
        <pc:spChg chg="mod">
          <ac:chgData name="Cheng Ran" userId="dbeed8448c6bb12c" providerId="LiveId" clId="{B0AEDAD9-17FC-4F2D-9034-5C020ECA881C}" dt="2022-10-08T08:36:51.387" v="8" actId="20577"/>
          <ac:spMkLst>
            <pc:docMk/>
            <pc:sldMk cId="0" sldId="478"/>
            <ac:spMk id="8194" creationId="{00000000-0000-0000-0000-000000000000}"/>
          </ac:spMkLst>
        </pc:spChg>
      </pc:sldChg>
      <pc:sldChg chg="modSp mod">
        <pc:chgData name="Cheng Ran" userId="dbeed8448c6bb12c" providerId="LiveId" clId="{B0AEDAD9-17FC-4F2D-9034-5C020ECA881C}" dt="2022-10-08T08:49:40.529" v="43"/>
        <pc:sldMkLst>
          <pc:docMk/>
          <pc:sldMk cId="0" sldId="676"/>
        </pc:sldMkLst>
        <pc:spChg chg="mod">
          <ac:chgData name="Cheng Ran" userId="dbeed8448c6bb12c" providerId="LiveId" clId="{B0AEDAD9-17FC-4F2D-9034-5C020ECA881C}" dt="2022-10-08T08:49:40.529" v="43"/>
          <ac:spMkLst>
            <pc:docMk/>
            <pc:sldMk cId="0" sldId="676"/>
            <ac:spMk id="12" creationId="{00000000-0000-0000-0000-000000000000}"/>
          </ac:spMkLst>
        </pc:spChg>
      </pc:sldChg>
      <pc:sldChg chg="modSp mod">
        <pc:chgData name="Cheng Ran" userId="dbeed8448c6bb12c" providerId="LiveId" clId="{B0AEDAD9-17FC-4F2D-9034-5C020ECA881C}" dt="2022-10-08T09:45:09.127" v="486" actId="207"/>
        <pc:sldMkLst>
          <pc:docMk/>
          <pc:sldMk cId="0" sldId="680"/>
        </pc:sldMkLst>
        <pc:spChg chg="mod">
          <ac:chgData name="Cheng Ran" userId="dbeed8448c6bb12c" providerId="LiveId" clId="{B0AEDAD9-17FC-4F2D-9034-5C020ECA881C}" dt="2022-10-08T09:45:09.127" v="486" actId="207"/>
          <ac:spMkLst>
            <pc:docMk/>
            <pc:sldMk cId="0" sldId="680"/>
            <ac:spMk id="12" creationId="{00000000-0000-0000-0000-000000000000}"/>
          </ac:spMkLst>
        </pc:spChg>
      </pc:sldChg>
      <pc:sldChg chg="modSp mod">
        <pc:chgData name="Cheng Ran" userId="dbeed8448c6bb12c" providerId="LiveId" clId="{B0AEDAD9-17FC-4F2D-9034-5C020ECA881C}" dt="2022-10-08T08:55:28.677" v="74" actId="20577"/>
        <pc:sldMkLst>
          <pc:docMk/>
          <pc:sldMk cId="0" sldId="698"/>
        </pc:sldMkLst>
        <pc:spChg chg="mod">
          <ac:chgData name="Cheng Ran" userId="dbeed8448c6bb12c" providerId="LiveId" clId="{B0AEDAD9-17FC-4F2D-9034-5C020ECA881C}" dt="2022-10-08T08:55:28.677" v="74" actId="20577"/>
          <ac:spMkLst>
            <pc:docMk/>
            <pc:sldMk cId="0" sldId="698"/>
            <ac:spMk id="2" creationId="{00000000-0000-0000-0000-000000000000}"/>
          </ac:spMkLst>
        </pc:spChg>
      </pc:sldChg>
      <pc:sldChg chg="modSp mod">
        <pc:chgData name="Cheng Ran" userId="dbeed8448c6bb12c" providerId="LiveId" clId="{B0AEDAD9-17FC-4F2D-9034-5C020ECA881C}" dt="2022-10-08T08:59:28.672" v="108" actId="20577"/>
        <pc:sldMkLst>
          <pc:docMk/>
          <pc:sldMk cId="0" sldId="699"/>
        </pc:sldMkLst>
        <pc:spChg chg="mod">
          <ac:chgData name="Cheng Ran" userId="dbeed8448c6bb12c" providerId="LiveId" clId="{B0AEDAD9-17FC-4F2D-9034-5C020ECA881C}" dt="2022-10-08T08:59:28.672" v="108" actId="20577"/>
          <ac:spMkLst>
            <pc:docMk/>
            <pc:sldMk cId="0" sldId="699"/>
            <ac:spMk id="2" creationId="{00000000-0000-0000-0000-000000000000}"/>
          </ac:spMkLst>
        </pc:spChg>
      </pc:sldChg>
      <pc:sldChg chg="modSp mod">
        <pc:chgData name="Cheng Ran" userId="dbeed8448c6bb12c" providerId="LiveId" clId="{B0AEDAD9-17FC-4F2D-9034-5C020ECA881C}" dt="2022-10-08T09:02:36.025" v="115" actId="20577"/>
        <pc:sldMkLst>
          <pc:docMk/>
          <pc:sldMk cId="0" sldId="701"/>
        </pc:sldMkLst>
        <pc:spChg chg="mod">
          <ac:chgData name="Cheng Ran" userId="dbeed8448c6bb12c" providerId="LiveId" clId="{B0AEDAD9-17FC-4F2D-9034-5C020ECA881C}" dt="2022-10-08T09:02:36.025" v="115" actId="20577"/>
          <ac:spMkLst>
            <pc:docMk/>
            <pc:sldMk cId="0" sldId="701"/>
            <ac:spMk id="2" creationId="{00000000-0000-0000-0000-000000000000}"/>
          </ac:spMkLst>
        </pc:spChg>
      </pc:sldChg>
      <pc:sldChg chg="modSp mod">
        <pc:chgData name="Cheng Ran" userId="dbeed8448c6bb12c" providerId="LiveId" clId="{B0AEDAD9-17FC-4F2D-9034-5C020ECA881C}" dt="2022-10-08T09:08:22.292" v="150" actId="20577"/>
        <pc:sldMkLst>
          <pc:docMk/>
          <pc:sldMk cId="0" sldId="702"/>
        </pc:sldMkLst>
        <pc:spChg chg="mod">
          <ac:chgData name="Cheng Ran" userId="dbeed8448c6bb12c" providerId="LiveId" clId="{B0AEDAD9-17FC-4F2D-9034-5C020ECA881C}" dt="2022-10-08T09:08:22.292" v="150" actId="20577"/>
          <ac:spMkLst>
            <pc:docMk/>
            <pc:sldMk cId="0" sldId="702"/>
            <ac:spMk id="2" creationId="{00000000-0000-0000-0000-000000000000}"/>
          </ac:spMkLst>
        </pc:spChg>
      </pc:sldChg>
      <pc:sldChg chg="modSp modAnim">
        <pc:chgData name="Cheng Ran" userId="dbeed8448c6bb12c" providerId="LiveId" clId="{B0AEDAD9-17FC-4F2D-9034-5C020ECA881C}" dt="2022-10-08T09:10:34.556" v="153" actId="20577"/>
        <pc:sldMkLst>
          <pc:docMk/>
          <pc:sldMk cId="0" sldId="703"/>
        </pc:sldMkLst>
        <pc:spChg chg="mod">
          <ac:chgData name="Cheng Ran" userId="dbeed8448c6bb12c" providerId="LiveId" clId="{B0AEDAD9-17FC-4F2D-9034-5C020ECA881C}" dt="2022-10-08T09:10:34.556" v="153" actId="20577"/>
          <ac:spMkLst>
            <pc:docMk/>
            <pc:sldMk cId="0" sldId="703"/>
            <ac:spMk id="2" creationId="{00000000-0000-0000-0000-000000000000}"/>
          </ac:spMkLst>
        </pc:spChg>
      </pc:sldChg>
      <pc:sldChg chg="modSp mod">
        <pc:chgData name="Cheng Ran" userId="dbeed8448c6bb12c" providerId="LiveId" clId="{B0AEDAD9-17FC-4F2D-9034-5C020ECA881C}" dt="2022-10-08T09:12:30.144" v="234" actId="20577"/>
        <pc:sldMkLst>
          <pc:docMk/>
          <pc:sldMk cId="0" sldId="705"/>
        </pc:sldMkLst>
        <pc:spChg chg="mod">
          <ac:chgData name="Cheng Ran" userId="dbeed8448c6bb12c" providerId="LiveId" clId="{B0AEDAD9-17FC-4F2D-9034-5C020ECA881C}" dt="2022-10-08T09:12:30.144" v="234" actId="20577"/>
          <ac:spMkLst>
            <pc:docMk/>
            <pc:sldMk cId="0" sldId="705"/>
            <ac:spMk id="2" creationId="{00000000-0000-0000-0000-000000000000}"/>
          </ac:spMkLst>
        </pc:spChg>
        <pc:picChg chg="mod">
          <ac:chgData name="Cheng Ran" userId="dbeed8448c6bb12c" providerId="LiveId" clId="{B0AEDAD9-17FC-4F2D-9034-5C020ECA881C}" dt="2022-10-08T09:12:12.545" v="204" actId="1076"/>
          <ac:picMkLst>
            <pc:docMk/>
            <pc:sldMk cId="0" sldId="705"/>
            <ac:picMk id="5" creationId="{00000000-0000-0000-0000-000000000000}"/>
          </ac:picMkLst>
        </pc:picChg>
      </pc:sldChg>
      <pc:sldChg chg="modSp mod">
        <pc:chgData name="Cheng Ran" userId="dbeed8448c6bb12c" providerId="LiveId" clId="{B0AEDAD9-17FC-4F2D-9034-5C020ECA881C}" dt="2022-10-08T09:15:00.930" v="272" actId="20577"/>
        <pc:sldMkLst>
          <pc:docMk/>
          <pc:sldMk cId="0" sldId="706"/>
        </pc:sldMkLst>
        <pc:spChg chg="mod">
          <ac:chgData name="Cheng Ran" userId="dbeed8448c6bb12c" providerId="LiveId" clId="{B0AEDAD9-17FC-4F2D-9034-5C020ECA881C}" dt="2022-10-08T09:15:00.930" v="272" actId="20577"/>
          <ac:spMkLst>
            <pc:docMk/>
            <pc:sldMk cId="0" sldId="706"/>
            <ac:spMk id="2" creationId="{00000000-0000-0000-0000-000000000000}"/>
          </ac:spMkLst>
        </pc:spChg>
      </pc:sldChg>
      <pc:sldChg chg="addSp modSp mod">
        <pc:chgData name="Cheng Ran" userId="dbeed8448c6bb12c" providerId="LiveId" clId="{B0AEDAD9-17FC-4F2D-9034-5C020ECA881C}" dt="2022-10-08T09:19:24.025" v="318" actId="207"/>
        <pc:sldMkLst>
          <pc:docMk/>
          <pc:sldMk cId="0" sldId="707"/>
        </pc:sldMkLst>
        <pc:spChg chg="mod">
          <ac:chgData name="Cheng Ran" userId="dbeed8448c6bb12c" providerId="LiveId" clId="{B0AEDAD9-17FC-4F2D-9034-5C020ECA881C}" dt="2022-10-08T09:16:31.012" v="281" actId="207"/>
          <ac:spMkLst>
            <pc:docMk/>
            <pc:sldMk cId="0" sldId="707"/>
            <ac:spMk id="2" creationId="{00000000-0000-0000-0000-000000000000}"/>
          </ac:spMkLst>
        </pc:spChg>
        <pc:spChg chg="mod">
          <ac:chgData name="Cheng Ran" userId="dbeed8448c6bb12c" providerId="LiveId" clId="{B0AEDAD9-17FC-4F2D-9034-5C020ECA881C}" dt="2022-10-08T09:19:24.025" v="318" actId="207"/>
          <ac:spMkLst>
            <pc:docMk/>
            <pc:sldMk cId="0" sldId="707"/>
            <ac:spMk id="6" creationId="{00000000-0000-0000-0000-000000000000}"/>
          </ac:spMkLst>
        </pc:spChg>
        <pc:cxnChg chg="add mod">
          <ac:chgData name="Cheng Ran" userId="dbeed8448c6bb12c" providerId="LiveId" clId="{B0AEDAD9-17FC-4F2D-9034-5C020ECA881C}" dt="2022-10-08T09:17:27.660" v="284" actId="14100"/>
          <ac:cxnSpMkLst>
            <pc:docMk/>
            <pc:sldMk cId="0" sldId="707"/>
            <ac:cxnSpMk id="4" creationId="{70E4E9D4-7F94-8231-CF90-169411F4DB0F}"/>
          </ac:cxnSpMkLst>
        </pc:cxnChg>
      </pc:sldChg>
      <pc:sldChg chg="modSp mod">
        <pc:chgData name="Cheng Ran" userId="dbeed8448c6bb12c" providerId="LiveId" clId="{B0AEDAD9-17FC-4F2D-9034-5C020ECA881C}" dt="2022-10-08T09:20:48.845" v="424" actId="20577"/>
        <pc:sldMkLst>
          <pc:docMk/>
          <pc:sldMk cId="0" sldId="708"/>
        </pc:sldMkLst>
        <pc:spChg chg="mod">
          <ac:chgData name="Cheng Ran" userId="dbeed8448c6bb12c" providerId="LiveId" clId="{B0AEDAD9-17FC-4F2D-9034-5C020ECA881C}" dt="2022-10-08T09:20:48.845" v="424" actId="20577"/>
          <ac:spMkLst>
            <pc:docMk/>
            <pc:sldMk cId="0" sldId="708"/>
            <ac:spMk id="2" creationId="{00000000-0000-0000-0000-000000000000}"/>
          </ac:spMkLst>
        </pc:spChg>
      </pc:sldChg>
      <pc:sldChg chg="modSp modAnim">
        <pc:chgData name="Cheng Ran" userId="dbeed8448c6bb12c" providerId="LiveId" clId="{B0AEDAD9-17FC-4F2D-9034-5C020ECA881C}" dt="2022-10-08T09:31:03.367" v="447" actId="20577"/>
        <pc:sldMkLst>
          <pc:docMk/>
          <pc:sldMk cId="0" sldId="709"/>
        </pc:sldMkLst>
        <pc:spChg chg="mod">
          <ac:chgData name="Cheng Ran" userId="dbeed8448c6bb12c" providerId="LiveId" clId="{B0AEDAD9-17FC-4F2D-9034-5C020ECA881C}" dt="2022-10-08T09:31:03.367" v="447" actId="20577"/>
          <ac:spMkLst>
            <pc:docMk/>
            <pc:sldMk cId="0" sldId="709"/>
            <ac:spMk id="2" creationId="{00000000-0000-0000-0000-000000000000}"/>
          </ac:spMkLst>
        </pc:spChg>
      </pc:sldChg>
      <pc:sldChg chg="modSp mod">
        <pc:chgData name="Cheng Ran" userId="dbeed8448c6bb12c" providerId="LiveId" clId="{B0AEDAD9-17FC-4F2D-9034-5C020ECA881C}" dt="2022-10-08T09:33:29.167" v="471" actId="207"/>
        <pc:sldMkLst>
          <pc:docMk/>
          <pc:sldMk cId="0" sldId="712"/>
        </pc:sldMkLst>
        <pc:spChg chg="mod">
          <ac:chgData name="Cheng Ran" userId="dbeed8448c6bb12c" providerId="LiveId" clId="{B0AEDAD9-17FC-4F2D-9034-5C020ECA881C}" dt="2022-10-08T09:33:29.167" v="471" actId="207"/>
          <ac:spMkLst>
            <pc:docMk/>
            <pc:sldMk cId="0" sldId="712"/>
            <ac:spMk id="2" creationId="{00000000-0000-0000-0000-000000000000}"/>
          </ac:spMkLst>
        </pc:spChg>
      </pc:sldChg>
      <pc:sldChg chg="modSp mod">
        <pc:chgData name="Cheng Ran" userId="dbeed8448c6bb12c" providerId="LiveId" clId="{B0AEDAD9-17FC-4F2D-9034-5C020ECA881C}" dt="2022-10-08T09:38:07.185" v="485" actId="20577"/>
        <pc:sldMkLst>
          <pc:docMk/>
          <pc:sldMk cId="0" sldId="714"/>
        </pc:sldMkLst>
        <pc:spChg chg="mod">
          <ac:chgData name="Cheng Ran" userId="dbeed8448c6bb12c" providerId="LiveId" clId="{B0AEDAD9-17FC-4F2D-9034-5C020ECA881C}" dt="2022-10-08T09:38:07.185" v="485" actId="20577"/>
          <ac:spMkLst>
            <pc:docMk/>
            <pc:sldMk cId="0" sldId="714"/>
            <ac:spMk id="2" creationId="{00000000-0000-0000-0000-000000000000}"/>
          </ac:spMkLst>
        </pc:spChg>
      </pc:sldChg>
      <pc:sldChg chg="del ord">
        <pc:chgData name="Cheng Ran" userId="dbeed8448c6bb12c" providerId="LiveId" clId="{B0AEDAD9-17FC-4F2D-9034-5C020ECA881C}" dt="2022-10-08T09:52:00.186" v="489" actId="2696"/>
        <pc:sldMkLst>
          <pc:docMk/>
          <pc:sldMk cId="0" sldId="715"/>
        </pc:sldMkLst>
      </pc:sldChg>
      <pc:sldChg chg="addSp delSp add mod">
        <pc:chgData name="Cheng Ran" userId="dbeed8448c6bb12c" providerId="LiveId" clId="{B0AEDAD9-17FC-4F2D-9034-5C020ECA881C}" dt="2022-10-08T09:52:28.685" v="493" actId="478"/>
        <pc:sldMkLst>
          <pc:docMk/>
          <pc:sldMk cId="1130660332" sldId="715"/>
        </pc:sldMkLst>
        <pc:spChg chg="add del">
          <ac:chgData name="Cheng Ran" userId="dbeed8448c6bb12c" providerId="LiveId" clId="{B0AEDAD9-17FC-4F2D-9034-5C020ECA881C}" dt="2022-10-08T09:52:28.685" v="493" actId="478"/>
          <ac:spMkLst>
            <pc:docMk/>
            <pc:sldMk cId="1130660332" sldId="715"/>
            <ac:spMk id="5" creationId="{00000000-0000-0000-0000-000000000000}"/>
          </ac:spMkLst>
        </pc:spChg>
        <pc:cxnChg chg="add del">
          <ac:chgData name="Cheng Ran" userId="dbeed8448c6bb12c" providerId="LiveId" clId="{B0AEDAD9-17FC-4F2D-9034-5C020ECA881C}" dt="2022-10-08T09:52:28.685" v="493" actId="478"/>
          <ac:cxnSpMkLst>
            <pc:docMk/>
            <pc:sldMk cId="1130660332" sldId="715"/>
            <ac:cxnSpMk id="7" creationId="{00000000-0000-0000-0000-000000000000}"/>
          </ac:cxnSpMkLst>
        </pc:cxnChg>
      </pc:sldChg>
      <pc:sldChg chg="modSp mod">
        <pc:chgData name="Cheng Ran" userId="dbeed8448c6bb12c" providerId="LiveId" clId="{B0AEDAD9-17FC-4F2D-9034-5C020ECA881C}" dt="2022-10-08T09:31:20.363" v="453" actId="20577"/>
        <pc:sldMkLst>
          <pc:docMk/>
          <pc:sldMk cId="0" sldId="716"/>
        </pc:sldMkLst>
        <pc:spChg chg="mod">
          <ac:chgData name="Cheng Ran" userId="dbeed8448c6bb12c" providerId="LiveId" clId="{B0AEDAD9-17FC-4F2D-9034-5C020ECA881C}" dt="2022-10-08T09:31:20.363" v="453" actId="20577"/>
          <ac:spMkLst>
            <pc:docMk/>
            <pc:sldMk cId="0" sldId="716"/>
            <ac:spMk id="2" creationId="{00000000-0000-0000-0000-000000000000}"/>
          </ac:spMkLst>
        </pc:spChg>
      </pc:sldChg>
      <pc:sldChg chg="modAnim">
        <pc:chgData name="Cheng Ran" userId="dbeed8448c6bb12c" providerId="LiveId" clId="{B0AEDAD9-17FC-4F2D-9034-5C020ECA881C}" dt="2022-10-08T10:00:04.120" v="494"/>
        <pc:sldMkLst>
          <pc:docMk/>
          <pc:sldMk cId="0" sldId="717"/>
        </pc:sldMkLst>
      </pc:sldChg>
      <pc:sldChg chg="modSp mod">
        <pc:chgData name="Cheng Ran" userId="dbeed8448c6bb12c" providerId="LiveId" clId="{B0AEDAD9-17FC-4F2D-9034-5C020ECA881C}" dt="2022-10-08T10:03:03.126" v="570" actId="20577"/>
        <pc:sldMkLst>
          <pc:docMk/>
          <pc:sldMk cId="0" sldId="719"/>
        </pc:sldMkLst>
        <pc:spChg chg="mod">
          <ac:chgData name="Cheng Ran" userId="dbeed8448c6bb12c" providerId="LiveId" clId="{B0AEDAD9-17FC-4F2D-9034-5C020ECA881C}" dt="2022-10-08T10:03:03.126" v="570" actId="20577"/>
          <ac:spMkLst>
            <pc:docMk/>
            <pc:sldMk cId="0" sldId="719"/>
            <ac:spMk id="2" creationId="{00000000-0000-0000-0000-000000000000}"/>
          </ac:spMkLst>
        </pc:spChg>
      </pc:sldChg>
      <pc:sldChg chg="addSp delSp modSp mod modAnim">
        <pc:chgData name="Cheng Ran" userId="dbeed8448c6bb12c" providerId="LiveId" clId="{B0AEDAD9-17FC-4F2D-9034-5C020ECA881C}" dt="2022-10-10T00:59:54.489" v="943"/>
        <pc:sldMkLst>
          <pc:docMk/>
          <pc:sldMk cId="0" sldId="720"/>
        </pc:sldMkLst>
        <pc:picChg chg="add del mod">
          <ac:chgData name="Cheng Ran" userId="dbeed8448c6bb12c" providerId="LiveId" clId="{B0AEDAD9-17FC-4F2D-9034-5C020ECA881C}" dt="2022-10-10T00:59:09.922" v="926" actId="478"/>
          <ac:picMkLst>
            <pc:docMk/>
            <pc:sldMk cId="0" sldId="720"/>
            <ac:picMk id="6" creationId="{02689D05-0D56-0284-2794-FD31546C6215}"/>
          </ac:picMkLst>
        </pc:picChg>
        <pc:picChg chg="add mod">
          <ac:chgData name="Cheng Ran" userId="dbeed8448c6bb12c" providerId="LiveId" clId="{B0AEDAD9-17FC-4F2D-9034-5C020ECA881C}" dt="2022-10-10T00:59:35.203" v="942" actId="1036"/>
          <ac:picMkLst>
            <pc:docMk/>
            <pc:sldMk cId="0" sldId="720"/>
            <ac:picMk id="8" creationId="{CC0C97C0-73D7-1F18-931F-A7C3B808E9E0}"/>
          </ac:picMkLst>
        </pc:picChg>
      </pc:sldChg>
      <pc:sldChg chg="modSp mod">
        <pc:chgData name="Cheng Ran" userId="dbeed8448c6bb12c" providerId="LiveId" clId="{B0AEDAD9-17FC-4F2D-9034-5C020ECA881C}" dt="2022-10-09T07:54:46.119" v="573"/>
        <pc:sldMkLst>
          <pc:docMk/>
          <pc:sldMk cId="0" sldId="727"/>
        </pc:sldMkLst>
        <pc:spChg chg="mod">
          <ac:chgData name="Cheng Ran" userId="dbeed8448c6bb12c" providerId="LiveId" clId="{B0AEDAD9-17FC-4F2D-9034-5C020ECA881C}" dt="2022-10-09T07:54:46.119" v="573"/>
          <ac:spMkLst>
            <pc:docMk/>
            <pc:sldMk cId="0" sldId="727"/>
            <ac:spMk id="2" creationId="{00000000-0000-0000-0000-000000000000}"/>
          </ac:spMkLst>
        </pc:spChg>
      </pc:sldChg>
      <pc:sldChg chg="modSp mod">
        <pc:chgData name="Cheng Ran" userId="dbeed8448c6bb12c" providerId="LiveId" clId="{B0AEDAD9-17FC-4F2D-9034-5C020ECA881C}" dt="2022-10-09T08:08:04.956" v="593" actId="20577"/>
        <pc:sldMkLst>
          <pc:docMk/>
          <pc:sldMk cId="0" sldId="728"/>
        </pc:sldMkLst>
        <pc:spChg chg="mod">
          <ac:chgData name="Cheng Ran" userId="dbeed8448c6bb12c" providerId="LiveId" clId="{B0AEDAD9-17FC-4F2D-9034-5C020ECA881C}" dt="2022-10-09T08:08:04.956" v="593" actId="20577"/>
          <ac:spMkLst>
            <pc:docMk/>
            <pc:sldMk cId="0" sldId="728"/>
            <ac:spMk id="2" creationId="{00000000-0000-0000-0000-000000000000}"/>
          </ac:spMkLst>
        </pc:spChg>
      </pc:sldChg>
      <pc:sldChg chg="modSp mod">
        <pc:chgData name="Cheng Ran" userId="dbeed8448c6bb12c" providerId="LiveId" clId="{B0AEDAD9-17FC-4F2D-9034-5C020ECA881C}" dt="2022-10-09T08:09:16.449" v="598" actId="20577"/>
        <pc:sldMkLst>
          <pc:docMk/>
          <pc:sldMk cId="0" sldId="729"/>
        </pc:sldMkLst>
        <pc:spChg chg="mod">
          <ac:chgData name="Cheng Ran" userId="dbeed8448c6bb12c" providerId="LiveId" clId="{B0AEDAD9-17FC-4F2D-9034-5C020ECA881C}" dt="2022-10-09T08:09:16.449" v="598" actId="20577"/>
          <ac:spMkLst>
            <pc:docMk/>
            <pc:sldMk cId="0" sldId="729"/>
            <ac:spMk id="2" creationId="{00000000-0000-0000-0000-000000000000}"/>
          </ac:spMkLst>
        </pc:spChg>
      </pc:sldChg>
      <pc:sldChg chg="modSp mod">
        <pc:chgData name="Cheng Ran" userId="dbeed8448c6bb12c" providerId="LiveId" clId="{B0AEDAD9-17FC-4F2D-9034-5C020ECA881C}" dt="2022-10-09T08:10:50.829" v="600" actId="207"/>
        <pc:sldMkLst>
          <pc:docMk/>
          <pc:sldMk cId="0" sldId="732"/>
        </pc:sldMkLst>
        <pc:spChg chg="mod">
          <ac:chgData name="Cheng Ran" userId="dbeed8448c6bb12c" providerId="LiveId" clId="{B0AEDAD9-17FC-4F2D-9034-5C020ECA881C}" dt="2022-10-09T08:10:50.829" v="600" actId="207"/>
          <ac:spMkLst>
            <pc:docMk/>
            <pc:sldMk cId="0" sldId="732"/>
            <ac:spMk id="2" creationId="{00000000-0000-0000-0000-000000000000}"/>
          </ac:spMkLst>
        </pc:spChg>
      </pc:sldChg>
      <pc:sldChg chg="modSp mod">
        <pc:chgData name="Cheng Ran" userId="dbeed8448c6bb12c" providerId="LiveId" clId="{B0AEDAD9-17FC-4F2D-9034-5C020ECA881C}" dt="2022-10-09T08:12:56.137" v="724" actId="20577"/>
        <pc:sldMkLst>
          <pc:docMk/>
          <pc:sldMk cId="0" sldId="733"/>
        </pc:sldMkLst>
        <pc:spChg chg="mod">
          <ac:chgData name="Cheng Ran" userId="dbeed8448c6bb12c" providerId="LiveId" clId="{B0AEDAD9-17FC-4F2D-9034-5C020ECA881C}" dt="2022-10-09T08:12:56.137" v="724" actId="20577"/>
          <ac:spMkLst>
            <pc:docMk/>
            <pc:sldMk cId="0" sldId="733"/>
            <ac:spMk id="2" creationId="{00000000-0000-0000-0000-000000000000}"/>
          </ac:spMkLst>
        </pc:spChg>
      </pc:sldChg>
      <pc:sldChg chg="modSp mod">
        <pc:chgData name="Cheng Ran" userId="dbeed8448c6bb12c" providerId="LiveId" clId="{B0AEDAD9-17FC-4F2D-9034-5C020ECA881C}" dt="2022-10-09T08:24:16.397" v="801" actId="20577"/>
        <pc:sldMkLst>
          <pc:docMk/>
          <pc:sldMk cId="378867460" sldId="763"/>
        </pc:sldMkLst>
        <pc:spChg chg="mod">
          <ac:chgData name="Cheng Ran" userId="dbeed8448c6bb12c" providerId="LiveId" clId="{B0AEDAD9-17FC-4F2D-9034-5C020ECA881C}" dt="2022-10-09T08:24:16.397" v="801" actId="20577"/>
          <ac:spMkLst>
            <pc:docMk/>
            <pc:sldMk cId="378867460" sldId="763"/>
            <ac:spMk id="2" creationId="{AD25C94E-2E43-6048-829E-712C02E63F93}"/>
          </ac:spMkLst>
        </pc:spChg>
      </pc:sldChg>
      <pc:sldChg chg="modSp mod">
        <pc:chgData name="Cheng Ran" userId="dbeed8448c6bb12c" providerId="LiveId" clId="{B0AEDAD9-17FC-4F2D-9034-5C020ECA881C}" dt="2022-10-09T09:09:18.147" v="906"/>
        <pc:sldMkLst>
          <pc:docMk/>
          <pc:sldMk cId="3588744904" sldId="764"/>
        </pc:sldMkLst>
        <pc:spChg chg="mod">
          <ac:chgData name="Cheng Ran" userId="dbeed8448c6bb12c" providerId="LiveId" clId="{B0AEDAD9-17FC-4F2D-9034-5C020ECA881C}" dt="2022-10-09T09:09:18.147" v="906"/>
          <ac:spMkLst>
            <pc:docMk/>
            <pc:sldMk cId="3588744904" sldId="764"/>
            <ac:spMk id="2" creationId="{AD25C94E-2E43-6048-829E-712C02E63F93}"/>
          </ac:spMkLst>
        </pc:spChg>
      </pc:sldChg>
      <pc:sldChg chg="modSp mod">
        <pc:chgData name="Cheng Ran" userId="dbeed8448c6bb12c" providerId="LiveId" clId="{B0AEDAD9-17FC-4F2D-9034-5C020ECA881C}" dt="2022-10-09T09:11:07.705" v="907" actId="20577"/>
        <pc:sldMkLst>
          <pc:docMk/>
          <pc:sldMk cId="813470042" sldId="765"/>
        </pc:sldMkLst>
        <pc:spChg chg="mod">
          <ac:chgData name="Cheng Ran" userId="dbeed8448c6bb12c" providerId="LiveId" clId="{B0AEDAD9-17FC-4F2D-9034-5C020ECA881C}" dt="2022-10-09T09:11:07.705" v="907" actId="20577"/>
          <ac:spMkLst>
            <pc:docMk/>
            <pc:sldMk cId="813470042" sldId="765"/>
            <ac:spMk id="2" creationId="{44F78E33-C3E8-5845-8C18-197A49AA45D9}"/>
          </ac:spMkLst>
        </pc:spChg>
      </pc:sldChg>
      <pc:sldChg chg="addSp modSp add del mod">
        <pc:chgData name="Cheng Ran" userId="dbeed8448c6bb12c" providerId="LiveId" clId="{B0AEDAD9-17FC-4F2D-9034-5C020ECA881C}" dt="2022-10-10T01:05:08.574" v="957" actId="1036"/>
        <pc:sldMkLst>
          <pc:docMk/>
          <pc:sldMk cId="2111544734" sldId="766"/>
        </pc:sldMkLst>
        <pc:spChg chg="mod">
          <ac:chgData name="Cheng Ran" userId="dbeed8448c6bb12c" providerId="LiveId" clId="{B0AEDAD9-17FC-4F2D-9034-5C020ECA881C}" dt="2022-10-09T08:18:58.827" v="739" actId="20577"/>
          <ac:spMkLst>
            <pc:docMk/>
            <pc:sldMk cId="2111544734" sldId="766"/>
            <ac:spMk id="6" creationId="{529A8899-7041-F74B-812D-536EC4E2B646}"/>
          </ac:spMkLst>
        </pc:spChg>
        <pc:picChg chg="add mod">
          <ac:chgData name="Cheng Ran" userId="dbeed8448c6bb12c" providerId="LiveId" clId="{B0AEDAD9-17FC-4F2D-9034-5C020ECA881C}" dt="2022-10-10T01:05:08.574" v="957" actId="1036"/>
          <ac:picMkLst>
            <pc:docMk/>
            <pc:sldMk cId="2111544734" sldId="766"/>
            <ac:picMk id="7" creationId="{946D9A07-191B-71CA-B153-A79D3FD700E0}"/>
          </ac:picMkLst>
        </pc:picChg>
      </pc:sldChg>
      <pc:sldChg chg="modSp mod">
        <pc:chgData name="Cheng Ran" userId="dbeed8448c6bb12c" providerId="LiveId" clId="{B0AEDAD9-17FC-4F2D-9034-5C020ECA881C}" dt="2022-10-09T09:13:53.044" v="911" actId="20577"/>
        <pc:sldMkLst>
          <pc:docMk/>
          <pc:sldMk cId="1107855374" sldId="769"/>
        </pc:sldMkLst>
        <pc:spChg chg="mod">
          <ac:chgData name="Cheng Ran" userId="dbeed8448c6bb12c" providerId="LiveId" clId="{B0AEDAD9-17FC-4F2D-9034-5C020ECA881C}" dt="2022-10-09T09:13:53.044" v="911" actId="20577"/>
          <ac:spMkLst>
            <pc:docMk/>
            <pc:sldMk cId="1107855374" sldId="769"/>
            <ac:spMk id="2" creationId="{7992728D-02F0-E344-B092-B80A0CFD8314}"/>
          </ac:spMkLst>
        </pc:spChg>
      </pc:sldChg>
      <pc:sldChg chg="modSp mod">
        <pc:chgData name="Cheng Ran" userId="dbeed8448c6bb12c" providerId="LiveId" clId="{B0AEDAD9-17FC-4F2D-9034-5C020ECA881C}" dt="2022-10-09T09:14:00.015" v="915" actId="20577"/>
        <pc:sldMkLst>
          <pc:docMk/>
          <pc:sldMk cId="152735082" sldId="772"/>
        </pc:sldMkLst>
        <pc:spChg chg="mod">
          <ac:chgData name="Cheng Ran" userId="dbeed8448c6bb12c" providerId="LiveId" clId="{B0AEDAD9-17FC-4F2D-9034-5C020ECA881C}" dt="2022-10-09T09:14:00.015" v="915" actId="20577"/>
          <ac:spMkLst>
            <pc:docMk/>
            <pc:sldMk cId="152735082" sldId="772"/>
            <ac:spMk id="2" creationId="{7992728D-02F0-E344-B092-B80A0CFD8314}"/>
          </ac:spMkLst>
        </pc:spChg>
      </pc:sldChg>
      <pc:sldChg chg="modSp mod">
        <pc:chgData name="Cheng Ran" userId="dbeed8448c6bb12c" providerId="LiveId" clId="{B0AEDAD9-17FC-4F2D-9034-5C020ECA881C}" dt="2022-10-09T09:14:22.498" v="923" actId="20577"/>
        <pc:sldMkLst>
          <pc:docMk/>
          <pc:sldMk cId="4001296853" sldId="773"/>
        </pc:sldMkLst>
        <pc:spChg chg="mod">
          <ac:chgData name="Cheng Ran" userId="dbeed8448c6bb12c" providerId="LiveId" clId="{B0AEDAD9-17FC-4F2D-9034-5C020ECA881C}" dt="2022-10-09T09:14:22.498" v="923" actId="20577"/>
          <ac:spMkLst>
            <pc:docMk/>
            <pc:sldMk cId="4001296853" sldId="773"/>
            <ac:spMk id="2" creationId="{7992728D-02F0-E344-B092-B80A0CFD8314}"/>
          </ac:spMkLst>
        </pc:spChg>
      </pc:sldChg>
      <pc:sldChg chg="modSp mod">
        <pc:chgData name="Cheng Ran" userId="dbeed8448c6bb12c" providerId="LiveId" clId="{B0AEDAD9-17FC-4F2D-9034-5C020ECA881C}" dt="2022-10-09T09:14:16.752" v="919" actId="20577"/>
        <pc:sldMkLst>
          <pc:docMk/>
          <pc:sldMk cId="3668704006" sldId="774"/>
        </pc:sldMkLst>
        <pc:spChg chg="mod">
          <ac:chgData name="Cheng Ran" userId="dbeed8448c6bb12c" providerId="LiveId" clId="{B0AEDAD9-17FC-4F2D-9034-5C020ECA881C}" dt="2022-10-09T09:14:16.752" v="919" actId="20577"/>
          <ac:spMkLst>
            <pc:docMk/>
            <pc:sldMk cId="3668704006" sldId="774"/>
            <ac:spMk id="2" creationId="{7992728D-02F0-E344-B092-B80A0CFD8314}"/>
          </ac:spMkLst>
        </pc:spChg>
      </pc:sldChg>
      <pc:sldChg chg="modSp mod">
        <pc:chgData name="Cheng Ran" userId="dbeed8448c6bb12c" providerId="LiveId" clId="{B0AEDAD9-17FC-4F2D-9034-5C020ECA881C}" dt="2022-10-08T08:42:04.971" v="41" actId="20577"/>
        <pc:sldMkLst>
          <pc:docMk/>
          <pc:sldMk cId="696955228" sldId="801"/>
        </pc:sldMkLst>
        <pc:spChg chg="mod">
          <ac:chgData name="Cheng Ran" userId="dbeed8448c6bb12c" providerId="LiveId" clId="{B0AEDAD9-17FC-4F2D-9034-5C020ECA881C}" dt="2022-10-08T08:42:04.971" v="41" actId="20577"/>
          <ac:spMkLst>
            <pc:docMk/>
            <pc:sldMk cId="696955228" sldId="801"/>
            <ac:spMk id="2" creationId="{00000000-0000-0000-0000-000000000000}"/>
          </ac:spMkLst>
        </pc:spChg>
      </pc:sldChg>
      <pc:sldChg chg="modSp mod">
        <pc:chgData name="Cheng Ran" userId="dbeed8448c6bb12c" providerId="LiveId" clId="{B0AEDAD9-17FC-4F2D-9034-5C020ECA881C}" dt="2022-10-08T08:52:35.065" v="44" actId="1076"/>
        <pc:sldMkLst>
          <pc:docMk/>
          <pc:sldMk cId="2744906090" sldId="802"/>
        </pc:sldMkLst>
        <pc:spChg chg="mod">
          <ac:chgData name="Cheng Ran" userId="dbeed8448c6bb12c" providerId="LiveId" clId="{B0AEDAD9-17FC-4F2D-9034-5C020ECA881C}" dt="2022-10-08T08:52:35.065" v="44" actId="1076"/>
          <ac:spMkLst>
            <pc:docMk/>
            <pc:sldMk cId="2744906090" sldId="802"/>
            <ac:spMk id="15" creationId="{D0AE1DBD-ABE8-1329-4F92-97EA7DA5FA71}"/>
          </ac:spMkLst>
        </pc:spChg>
      </pc:sldChg>
      <pc:sldChg chg="delSp modSp del mod">
        <pc:chgData name="Cheng Ran" userId="dbeed8448c6bb12c" providerId="LiveId" clId="{B0AEDAD9-17FC-4F2D-9034-5C020ECA881C}" dt="2022-10-08T08:57:32.268" v="88" actId="47"/>
        <pc:sldMkLst>
          <pc:docMk/>
          <pc:sldMk cId="1889130241" sldId="803"/>
        </pc:sldMkLst>
        <pc:spChg chg="del mod">
          <ac:chgData name="Cheng Ran" userId="dbeed8448c6bb12c" providerId="LiveId" clId="{B0AEDAD9-17FC-4F2D-9034-5C020ECA881C}" dt="2022-10-08T08:57:02.769" v="85" actId="478"/>
          <ac:spMkLst>
            <pc:docMk/>
            <pc:sldMk cId="1889130241" sldId="803"/>
            <ac:spMk id="4" creationId="{846F96C5-7118-7018-A8C7-48A63156325D}"/>
          </ac:spMkLst>
        </pc:spChg>
      </pc:sldChg>
      <pc:sldChg chg="modSp mod">
        <pc:chgData name="Cheng Ran" userId="dbeed8448c6bb12c" providerId="LiveId" clId="{B0AEDAD9-17FC-4F2D-9034-5C020ECA881C}" dt="2022-10-08T08:57:17.985" v="86"/>
        <pc:sldMkLst>
          <pc:docMk/>
          <pc:sldMk cId="900689974" sldId="804"/>
        </pc:sldMkLst>
        <pc:spChg chg="mod">
          <ac:chgData name="Cheng Ran" userId="dbeed8448c6bb12c" providerId="LiveId" clId="{B0AEDAD9-17FC-4F2D-9034-5C020ECA881C}" dt="2022-10-08T08:57:17.985" v="86"/>
          <ac:spMkLst>
            <pc:docMk/>
            <pc:sldMk cId="900689974" sldId="804"/>
            <ac:spMk id="2" creationId="{00000000-0000-0000-0000-000000000000}"/>
          </ac:spMkLst>
        </pc:spChg>
      </pc:sldChg>
      <pc:sldChg chg="modSp mod">
        <pc:chgData name="Cheng Ran" userId="dbeed8448c6bb12c" providerId="LiveId" clId="{B0AEDAD9-17FC-4F2D-9034-5C020ECA881C}" dt="2022-10-08T08:57:21.438" v="87"/>
        <pc:sldMkLst>
          <pc:docMk/>
          <pc:sldMk cId="824654473" sldId="805"/>
        </pc:sldMkLst>
        <pc:spChg chg="mod">
          <ac:chgData name="Cheng Ran" userId="dbeed8448c6bb12c" providerId="LiveId" clId="{B0AEDAD9-17FC-4F2D-9034-5C020ECA881C}" dt="2022-10-08T08:57:21.438" v="87"/>
          <ac:spMkLst>
            <pc:docMk/>
            <pc:sldMk cId="824654473" sldId="805"/>
            <ac:spMk id="2" creationId="{00000000-0000-0000-0000-000000000000}"/>
          </ac:spMkLst>
        </pc:spChg>
        <pc:spChg chg="mod">
          <ac:chgData name="Cheng Ran" userId="dbeed8448c6bb12c" providerId="LiveId" clId="{B0AEDAD9-17FC-4F2D-9034-5C020ECA881C}" dt="2022-10-08T08:56:12.051" v="75" actId="20577"/>
          <ac:spMkLst>
            <pc:docMk/>
            <pc:sldMk cId="824654473" sldId="805"/>
            <ac:spMk id="12" creationId="{6EF970BE-A914-477E-2C89-B7C061108465}"/>
          </ac:spMkLst>
        </pc:spChg>
      </pc:sldChg>
      <pc:sldChg chg="modSp mod">
        <pc:chgData name="Cheng Ran" userId="dbeed8448c6bb12c" providerId="LiveId" clId="{B0AEDAD9-17FC-4F2D-9034-5C020ECA881C}" dt="2022-10-08T09:07:09.110" v="120"/>
        <pc:sldMkLst>
          <pc:docMk/>
          <pc:sldMk cId="2119306617" sldId="806"/>
        </pc:sldMkLst>
        <pc:spChg chg="mod">
          <ac:chgData name="Cheng Ran" userId="dbeed8448c6bb12c" providerId="LiveId" clId="{B0AEDAD9-17FC-4F2D-9034-5C020ECA881C}" dt="2022-10-08T09:07:09.110" v="120"/>
          <ac:spMkLst>
            <pc:docMk/>
            <pc:sldMk cId="2119306617" sldId="806"/>
            <ac:spMk id="3" creationId="{34C4DFCF-986F-084A-A4CA-1827BEF57AB0}"/>
          </ac:spMkLst>
        </pc:spChg>
      </pc:sldChg>
      <pc:sldChg chg="addSp modSp new mod">
        <pc:chgData name="Cheng Ran" userId="dbeed8448c6bb12c" providerId="LiveId" clId="{B0AEDAD9-17FC-4F2D-9034-5C020ECA881C}" dt="2022-10-10T01:13:53.242" v="976" actId="1076"/>
        <pc:sldMkLst>
          <pc:docMk/>
          <pc:sldMk cId="1544770685" sldId="807"/>
        </pc:sldMkLst>
        <pc:spChg chg="mod">
          <ac:chgData name="Cheng Ran" userId="dbeed8448c6bb12c" providerId="LiveId" clId="{B0AEDAD9-17FC-4F2D-9034-5C020ECA881C}" dt="2022-10-10T01:13:51.004" v="975"/>
          <ac:spMkLst>
            <pc:docMk/>
            <pc:sldMk cId="1544770685" sldId="807"/>
            <ac:spMk id="3" creationId="{47399808-8293-22DC-CACD-BD0E03F30B5F}"/>
          </ac:spMkLst>
        </pc:spChg>
        <pc:picChg chg="add mod">
          <ac:chgData name="Cheng Ran" userId="dbeed8448c6bb12c" providerId="LiveId" clId="{B0AEDAD9-17FC-4F2D-9034-5C020ECA881C}" dt="2022-10-10T01:13:53.242" v="976" actId="1076"/>
          <ac:picMkLst>
            <pc:docMk/>
            <pc:sldMk cId="1544770685" sldId="807"/>
            <ac:picMk id="5" creationId="{DDAB3402-E865-958F-D684-6B5739EF485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MS PGothic" panose="020B0600070205080204" pitchFamily="34" charset="-128"/>
                <a:cs typeface="MS PGothic" panose="020B0600070205080204" pitchFamily="34"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a:defRPr sz="1200"/>
            </a:lvl1pPr>
          </a:lstStyle>
          <a:p>
            <a:pPr>
              <a:defRPr/>
            </a:pPr>
            <a:fld id="{967086C5-CEC5-47F0-83F0-856B364B431D}" type="datetimeFigureOut">
              <a:rPr lang="en-US" altLang="en-US"/>
              <a:t>10/8/2022</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MS PGothic" panose="020B0600070205080204" pitchFamily="34" charset="-128"/>
                <a:cs typeface="MS PGothic" panose="020B0600070205080204" pitchFamily="34"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pPr>
              <a:defRPr/>
            </a:pPr>
            <a:fld id="{20E07255-940D-4BDF-BD2F-B73D8A194996}" type="slidenum">
              <a:rPr lang="en-US" altLang="en-US"/>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34487-1A6A-4FE7-847E-D06598E2322B}" type="datetimeFigureOut">
              <a:rPr lang="zh-CN" altLang="en-US" smtClean="0"/>
              <a:t>2022/10/8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2D99C-A557-43A7-946E-F176689ED4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15900" indent="-215900">
              <a:lnSpc>
                <a:spcPct val="100000"/>
              </a:lnSpc>
            </a:pPr>
            <a:r>
              <a:rPr lang="en-US" altLang="zh-CN" dirty="0">
                <a:sym typeface="+mn-ea"/>
              </a:rPr>
              <a:t>In this chapter, I will introduce how to retrieve data from one table. Just from one table. I will introduce how to retrieve data from multiple table in next chapter.</a:t>
            </a:r>
            <a:endParaRPr lang="en-US" altLang="zh-CN" dirty="0"/>
          </a:p>
          <a:p>
            <a:pPr marL="215900" indent="-215900">
              <a:lnSpc>
                <a:spcPct val="100000"/>
              </a:lnSpc>
            </a:pPr>
            <a:endParaRPr lang="zh-CN" altLang="en-US" dirty="0"/>
          </a:p>
          <a:p>
            <a:pPr marL="215900" indent="-215900">
              <a:lnSpc>
                <a:spcPct val="100000"/>
              </a:lnSpc>
            </a:pPr>
            <a:endParaRPr lang="zh-CN" altLang="en-US"/>
          </a:p>
        </p:txBody>
      </p:sp>
      <p:sp>
        <p:nvSpPr>
          <p:cNvPr id="4" name="灯片编号占位符 3"/>
          <p:cNvSpPr>
            <a:spLocks noGrp="1"/>
          </p:cNvSpPr>
          <p:nvPr>
            <p:ph type="sldNum" sz="quarter" idx="5"/>
          </p:nvPr>
        </p:nvSpPr>
        <p:spPr/>
        <p:txBody>
          <a:bodyPr/>
          <a:lstStyle/>
          <a:p>
            <a:fld id="{FB32D99C-A557-43A7-946E-F176689ED48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We want to group by country, and for each country we will use the aggregate function COUNT() to tell how many moviews in this country.</a:t>
            </a:r>
            <a:endParaRPr lang="fr-FR" dirty="0"/>
          </a:p>
          <a:p>
            <a:endParaRPr lang="fr-FR" dirty="0"/>
          </a:p>
          <a:p>
            <a:r>
              <a:rPr lang="fr-FR" dirty="0">
                <a:sym typeface="+mn-ea"/>
              </a:rPr>
              <a:t>In the statement, we use GROUP BY country which means to group by country.</a:t>
            </a:r>
            <a:endParaRPr lang="fr-FR" dirty="0"/>
          </a:p>
          <a:p>
            <a:endParaRPr lang="fr-FR" dirty="0"/>
          </a:p>
          <a:p>
            <a:r>
              <a:rPr lang="fr-FR" dirty="0">
                <a:sym typeface="+mn-ea"/>
              </a:rPr>
              <a:t>The results of this statement are listed here.</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13</a:t>
            </a:fld>
            <a:endParaRPr lang="zh-CN" altLang="en-US"/>
          </a:p>
        </p:txBody>
      </p:sp>
    </p:spTree>
    <p:extLst>
      <p:ext uri="{BB962C8B-B14F-4D97-AF65-F5344CB8AC3E}">
        <p14:creationId xmlns:p14="http://schemas.microsoft.com/office/powerpoint/2010/main" val="2665536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We want to group by country, and for each country we will use the aggregate function COUNT() to tell how many moviews in this country.</a:t>
            </a:r>
            <a:endParaRPr lang="fr-FR" dirty="0"/>
          </a:p>
          <a:p>
            <a:endParaRPr lang="fr-FR" dirty="0"/>
          </a:p>
          <a:p>
            <a:r>
              <a:rPr lang="fr-FR" dirty="0">
                <a:sym typeface="+mn-ea"/>
              </a:rPr>
              <a:t>In the statement, we use GROUP BY country which means to group by country.</a:t>
            </a:r>
            <a:endParaRPr lang="fr-FR" dirty="0"/>
          </a:p>
          <a:p>
            <a:endParaRPr lang="fr-FR" dirty="0"/>
          </a:p>
          <a:p>
            <a:r>
              <a:rPr lang="fr-FR" dirty="0">
                <a:sym typeface="+mn-ea"/>
              </a:rPr>
              <a:t>The results of this statement are listed here.</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14</a:t>
            </a:fld>
            <a:endParaRPr lang="zh-CN" altLang="en-US"/>
          </a:p>
        </p:txBody>
      </p:sp>
    </p:spTree>
    <p:extLst>
      <p:ext uri="{BB962C8B-B14F-4D97-AF65-F5344CB8AC3E}">
        <p14:creationId xmlns:p14="http://schemas.microsoft.com/office/powerpoint/2010/main" val="260327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mn-ea"/>
              </a:rPr>
              <a:t>We can also group on several columns. The column names will follow GROUP BY. We can list them here</a:t>
            </a:r>
            <a:endParaRPr lang="en-US" dirty="0"/>
          </a:p>
          <a:p>
            <a:endParaRPr lang="en-US" dirty="0"/>
          </a:p>
          <a:p>
            <a:r>
              <a:rPr lang="en-US" dirty="0">
                <a:sym typeface="+mn-ea"/>
              </a:rPr>
              <a:t>Every column that isn't an aggregate function and appears after SELECT must also appear after GROUP BY.</a:t>
            </a:r>
            <a:endParaRPr lang="en-US" dirty="0"/>
          </a:p>
          <a:p>
            <a:endParaRPr lang="en-US" dirty="0"/>
          </a:p>
          <a:p>
            <a:r>
              <a:rPr lang="en-US" dirty="0">
                <a:sym typeface="+mn-ea"/>
              </a:rPr>
              <a:t>If no, the SQL engine will report an error. You can try it, and think why.</a:t>
            </a:r>
            <a:endParaRPr lang="en-US" dirty="0"/>
          </a:p>
          <a:p>
            <a:endParaRPr lang="en-US" dirty="0"/>
          </a:p>
          <a:p>
            <a:r>
              <a:rPr lang="en-US" dirty="0">
                <a:sym typeface="+mn-ea"/>
              </a:rPr>
              <a:t>This is the result of this statement.</a:t>
            </a:r>
            <a:endParaRPr 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We can apply a WHERE filter, only rows match the filter will be returned. It can improve performence of the statement.</a:t>
            </a:r>
            <a:endParaRPr lang="fr-FR" dirty="0"/>
          </a:p>
          <a:p>
            <a:r>
              <a:rPr lang="fr-FR" dirty="0">
                <a:sym typeface="+mn-ea"/>
              </a:rPr>
              <a:t> </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Compared with the statements without GROUP BY, one more step is needed.</a:t>
            </a:r>
            <a:endParaRPr lang="fr-FR" dirty="0"/>
          </a:p>
          <a:p>
            <a:endParaRPr lang="fr-FR" dirty="0"/>
          </a:p>
          <a:p>
            <a:r>
              <a:rPr lang="fr-FR" dirty="0">
                <a:sym typeface="+mn-ea"/>
              </a:rPr>
              <a:t>That means in the first step, the SQL engine selects the rows we needed,</a:t>
            </a:r>
            <a:endParaRPr lang="fr-FR" dirty="0"/>
          </a:p>
          <a:p>
            <a:endParaRPr lang="fr-FR" dirty="0"/>
          </a:p>
          <a:p>
            <a:r>
              <a:rPr lang="fr-FR" dirty="0">
                <a:sym typeface="+mn-ea"/>
              </a:rPr>
              <a:t>In the second step, we use the aggregate fucntion to return some values. If you use the keyword distinct, </a:t>
            </a:r>
            <a:r>
              <a:rPr lang="en-US" dirty="0">
                <a:sym typeface="+mn-ea"/>
              </a:rPr>
              <a:t>the</a:t>
            </a:r>
            <a:r>
              <a:rPr lang="zh-CN" altLang="en-US" dirty="0">
                <a:sym typeface="+mn-ea"/>
              </a:rPr>
              <a:t> </a:t>
            </a:r>
            <a:r>
              <a:rPr lang="en-US" altLang="zh-CN" dirty="0">
                <a:sym typeface="+mn-ea"/>
              </a:rPr>
              <a:t>SQL</a:t>
            </a:r>
            <a:r>
              <a:rPr lang="zh-CN" altLang="en-US" dirty="0">
                <a:sym typeface="+mn-ea"/>
              </a:rPr>
              <a:t> </a:t>
            </a:r>
            <a:r>
              <a:rPr lang="en-US" altLang="zh-CN" dirty="0">
                <a:sym typeface="+mn-ea"/>
              </a:rPr>
              <a:t>engine</a:t>
            </a:r>
            <a:r>
              <a:rPr lang="zh-CN" altLang="en-US" dirty="0">
                <a:sym typeface="+mn-ea"/>
              </a:rPr>
              <a:t> </a:t>
            </a:r>
            <a:r>
              <a:rPr lang="en-US" altLang="zh-CN" dirty="0">
                <a:sym typeface="+mn-ea"/>
              </a:rPr>
              <a:t>will</a:t>
            </a:r>
            <a:r>
              <a:rPr lang="zh-CN" altLang="en-US" dirty="0">
                <a:sym typeface="+mn-ea"/>
              </a:rPr>
              <a:t> </a:t>
            </a:r>
            <a:r>
              <a:rPr lang="en-US" altLang="zh-CN" dirty="0">
                <a:sym typeface="+mn-ea"/>
              </a:rPr>
              <a:t>compare</a:t>
            </a:r>
            <a:r>
              <a:rPr lang="zh-CN" altLang="en-US" dirty="0">
                <a:sym typeface="+mn-ea"/>
              </a:rPr>
              <a:t> </a:t>
            </a:r>
            <a:r>
              <a:rPr lang="en-US" altLang="zh-CN" dirty="0">
                <a:sym typeface="+mn-ea"/>
              </a:rPr>
              <a:t>all</a:t>
            </a:r>
            <a:r>
              <a:rPr lang="zh-CN" altLang="en-US" dirty="0">
                <a:sym typeface="+mn-ea"/>
              </a:rPr>
              <a:t> </a:t>
            </a:r>
            <a:r>
              <a:rPr lang="en-US" altLang="zh-CN" dirty="0">
                <a:sym typeface="+mn-ea"/>
              </a:rPr>
              <a:t>rows</a:t>
            </a:r>
            <a:r>
              <a:rPr lang="zh-CN" altLang="en-US" dirty="0">
                <a:sym typeface="+mn-ea"/>
              </a:rPr>
              <a:t> </a:t>
            </a:r>
            <a:r>
              <a:rPr lang="en-US" altLang="zh-CN" dirty="0">
                <a:sym typeface="+mn-ea"/>
              </a:rPr>
              <a:t>selected</a:t>
            </a:r>
            <a:r>
              <a:rPr lang="zh-CN" altLang="en-US" dirty="0">
                <a:sym typeface="+mn-ea"/>
              </a:rPr>
              <a:t> </a:t>
            </a:r>
            <a:r>
              <a:rPr lang="en-US" altLang="zh-CN" dirty="0">
                <a:sym typeface="+mn-ea"/>
              </a:rPr>
              <a:t>and</a:t>
            </a:r>
            <a:r>
              <a:rPr lang="zh-CN" altLang="en-US" dirty="0">
                <a:sym typeface="+mn-ea"/>
              </a:rPr>
              <a:t> </a:t>
            </a:r>
            <a:r>
              <a:rPr lang="en-US" altLang="zh-CN" dirty="0">
                <a:sym typeface="+mn-ea"/>
              </a:rPr>
              <a:t>remove</a:t>
            </a:r>
            <a:r>
              <a:rPr lang="zh-CN" altLang="en-US" dirty="0">
                <a:sym typeface="+mn-ea"/>
              </a:rPr>
              <a:t> </a:t>
            </a:r>
            <a:r>
              <a:rPr lang="en-US" altLang="zh-CN" dirty="0">
                <a:sym typeface="+mn-ea"/>
              </a:rPr>
              <a:t>duplicates.</a:t>
            </a:r>
            <a:endParaRPr lang="fr-FR"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There are some other aggregate functions. They can be found in almost all products. </a:t>
            </a:r>
            <a:endParaRPr lang="fr-FR" dirty="0"/>
          </a:p>
          <a:p>
            <a:endParaRPr lang="fr-FR" dirty="0"/>
          </a:p>
          <a:p>
            <a:r>
              <a:rPr lang="fr-FR" dirty="0">
                <a:sym typeface="+mn-ea"/>
              </a:rPr>
              <a:t>Count function can return the number of rows;</a:t>
            </a:r>
            <a:endParaRPr lang="fr-FR" dirty="0"/>
          </a:p>
          <a:p>
            <a:endParaRPr lang="fr-FR" dirty="0"/>
          </a:p>
          <a:p>
            <a:r>
              <a:rPr lang="fr-FR" dirty="0">
                <a:sym typeface="+mn-ea"/>
              </a:rPr>
              <a:t>MIN returns the minimal value of a colunmn, and MAX is for the maximal value. AVE is for the average value, and STDDEV() is for the standard deviation.</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If we want to show the earliest release year by country. We can use function min as show in this statement.</a:t>
            </a:r>
            <a:endParaRPr lang="fr-FR" dirty="0"/>
          </a:p>
          <a:p>
            <a:endParaRPr lang="fr-FR" dirty="0"/>
          </a:p>
          <a:p>
            <a:r>
              <a:rPr lang="fr-FR" dirty="0">
                <a:sym typeface="+mn-ea"/>
              </a:rPr>
              <a:t>This statement demonstrates how to use function MIN(). </a:t>
            </a:r>
            <a:endParaRPr lang="fr-FR" dirty="0"/>
          </a:p>
          <a:p>
            <a:endParaRPr lang="fr-FR" dirty="0"/>
          </a:p>
          <a:p>
            <a:r>
              <a:rPr lang="fr-FR" dirty="0">
                <a:sym typeface="+mn-ea"/>
              </a:rPr>
              <a:t>No duplicates in the returned results. And the country code can be the key.</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So we can apply another SELECT operation.</a:t>
            </a:r>
            <a:endParaRPr lang="fr-FR" dirty="0"/>
          </a:p>
          <a:p>
            <a:endParaRPr lang="fr-FR" dirty="0"/>
          </a:p>
          <a:p>
            <a:r>
              <a:rPr lang="fr-FR" dirty="0">
                <a:sym typeface="+mn-ea"/>
              </a:rPr>
              <a:t>It will only return countries for which the earliest movie was released before 1940.</a:t>
            </a:r>
            <a:endParaRPr lang="fr-FR"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Now we have a relatively difficult question.</a:t>
            </a:r>
            <a:endParaRPr lang="en-US" altLang="zh-CN" dirty="0"/>
          </a:p>
          <a:p>
            <a:endParaRPr lang="en-US" altLang="zh-CN" dirty="0"/>
          </a:p>
          <a:p>
            <a:r>
              <a:rPr lang="en-US" altLang="zh-CN" dirty="0">
                <a:sym typeface="+mn-ea"/>
              </a:rPr>
              <a:t>How many people are both actors and directors.</a:t>
            </a:r>
            <a:endParaRPr lang="en-US" altLang="zh-CN" dirty="0"/>
          </a:p>
          <a:p>
            <a:endParaRPr lang="en-US" altLang="zh-CN" dirty="0"/>
          </a:p>
          <a:p>
            <a:r>
              <a:rPr lang="en-US" altLang="zh-CN" dirty="0">
                <a:sym typeface="+mn-ea"/>
              </a:rPr>
              <a:t>First we know the data needed is in table credits.</a:t>
            </a:r>
            <a:endParaRPr lang="en-US" altLang="zh-CN"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21</a:t>
            </a:fld>
            <a:endParaRPr lang="zh-CN" altLang="en-US"/>
          </a:p>
        </p:txBody>
      </p:sp>
    </p:spTree>
    <p:extLst>
      <p:ext uri="{BB962C8B-B14F-4D97-AF65-F5344CB8AC3E}">
        <p14:creationId xmlns:p14="http://schemas.microsoft.com/office/powerpoint/2010/main" val="817158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We can also use aggregate functions with the keyword HAVING</a:t>
            </a:r>
            <a:endParaRPr lang="fr-FR" dirty="0"/>
          </a:p>
          <a:p>
            <a:endParaRPr lang="fr-FR" dirty="0"/>
          </a:p>
          <a:p>
            <a:r>
              <a:rPr lang="fr-FR" dirty="0">
                <a:sym typeface="+mn-ea"/>
              </a:rPr>
              <a:t>In this example having is followed by min(year_released), we can put more conditions here.</a:t>
            </a:r>
            <a:endParaRPr lang="fr-FR" dirty="0"/>
          </a:p>
          <a:p>
            <a:endParaRPr lang="fr-FR" dirty="0"/>
          </a:p>
          <a:p>
            <a:r>
              <a:rPr lang="fr-FR" dirty="0">
                <a:sym typeface="+mn-ea"/>
              </a:rPr>
              <a:t>But we cannot use aggregate functions in WHERE.</a:t>
            </a:r>
            <a:endParaRPr lang="fr-FR" dirty="0"/>
          </a:p>
          <a:p>
            <a:endParaRPr lang="fr-FR" altLang="zh-CN" dirty="0"/>
          </a:p>
          <a:p>
            <a:r>
              <a:rPr lang="fr-FR" altLang="zh-CN" dirty="0">
                <a:sym typeface="+mn-ea"/>
              </a:rPr>
              <a:t>Please kind in mind that</a:t>
            </a:r>
            <a:r>
              <a:rPr lang="en-US" altLang="zh-CN" dirty="0">
                <a:sym typeface="+mn-ea"/>
              </a:rPr>
              <a:t> aggregating rows may require sorting them. </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In this part I will introduce an useful key word Distinct</a:t>
            </a:r>
            <a:endParaRPr lang="zh-CN" altLang="en-US" dirty="0"/>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Sorting is always cost a lot of time when the scale of the data is large.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Time complexity of a sorting algorithm is this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When N is large, the complexity will increase a lot.</a:t>
            </a:r>
            <a:endParaRPr lang="en-US" altLang="zh-CN" dirty="0"/>
          </a:p>
          <a:p>
            <a:r>
              <a:rPr lang="fr-FR" dirty="0">
                <a:sym typeface="+mn-ea"/>
              </a:rPr>
              <a:t>The query is valid in SQL, </a:t>
            </a:r>
            <a:r>
              <a:rPr lang="en-US" altLang="zh-CN" dirty="0">
                <a:sym typeface="+mn-ea"/>
              </a:rPr>
              <a:t>it can also return the results you expected. It will return the year in which the first American movie was released.</a:t>
            </a:r>
            <a:endParaRPr lang="en-US" altLang="zh-CN" dirty="0"/>
          </a:p>
          <a:p>
            <a:endParaRPr lang="en-US" dirty="0"/>
          </a:p>
          <a:p>
            <a:r>
              <a:rPr lang="en-US" dirty="0">
                <a:sym typeface="+mn-ea"/>
              </a:rPr>
              <a:t>In this SQL statement, it aggregate movies from all countries, then discard all rows those are not American. Since the aggregating is carried out on the data from all countries, it isn’t an efficient statement.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The efficient way is to select American movies first, and then aggregate them.</a:t>
            </a:r>
            <a:endParaRPr lang="en-US" altLang="zh-CN" dirty="0"/>
          </a:p>
          <a:p>
            <a:endParaRPr lang="en-US" dirty="0"/>
          </a:p>
          <a:p>
            <a:r>
              <a:rPr lang="en-US" dirty="0">
                <a:sym typeface="+mn-ea"/>
              </a:rPr>
              <a:t>If you run the two statement in MS SQL </a:t>
            </a:r>
            <a:r>
              <a:rPr lang="en-US" altLang="zh-CN" dirty="0">
                <a:sym typeface="+mn-ea"/>
              </a:rPr>
              <a:t>server</a:t>
            </a:r>
            <a:r>
              <a:rPr lang="en-US" dirty="0">
                <a:sym typeface="+mn-ea"/>
              </a:rPr>
              <a:t>, SQL server will finish the tasks in the same manner. That means SQL server is smart. </a:t>
            </a:r>
            <a:endParaRPr lang="en-US" dirty="0"/>
          </a:p>
          <a:p>
            <a:endParaRPr lang="en-US" dirty="0"/>
          </a:p>
          <a:p>
            <a:r>
              <a:rPr lang="en-US" dirty="0">
                <a:sym typeface="+mn-ea"/>
              </a:rPr>
              <a:t>But Oracle will not. Oracle will run the statements as it means. Oracle think you must have some reason to do so.</a:t>
            </a:r>
            <a:endParaRPr lang="en-US" dirty="0"/>
          </a:p>
          <a:p>
            <a:endParaRPr lang="en-US" dirty="0"/>
          </a:p>
          <a:p>
            <a:r>
              <a:rPr lang="en-US" dirty="0">
                <a:sym typeface="+mn-ea"/>
              </a:rPr>
              <a:t>The difference is that SQL server think it’s smarter than you, it can help you to optimize. </a:t>
            </a:r>
            <a:endParaRPr lang="en-US" dirty="0"/>
          </a:p>
          <a:p>
            <a:endParaRPr lang="en-US" dirty="0"/>
          </a:p>
          <a:p>
            <a:endParaRPr lang="en-US" dirty="0"/>
          </a:p>
          <a:p>
            <a:endParaRPr lang="fr-FR"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All DMBSs have a component, query optimizer.</a:t>
            </a:r>
            <a:endParaRPr lang="fr-FR" dirty="0"/>
          </a:p>
          <a:p>
            <a:endParaRPr lang="fr-FR" dirty="0"/>
          </a:p>
          <a:p>
            <a:r>
              <a:rPr lang="fr-FR" dirty="0">
                <a:sym typeface="+mn-ea"/>
              </a:rPr>
              <a:t>The optimizer takes your query, and tries to find the most efficient way to run it.</a:t>
            </a:r>
            <a:endParaRPr lang="fr-FR" dirty="0"/>
          </a:p>
          <a:p>
            <a:endParaRPr lang="fr-FR" dirty="0"/>
          </a:p>
          <a:p>
            <a:r>
              <a:rPr lang="fr-FR" dirty="0">
                <a:sym typeface="+mn-ea"/>
              </a:rPr>
              <a:t>Sometimes the optimizer think it’s smarter than you, and help you do optimization; but sometimes it may think you have some reasons to write the SQL statemants in that way. Different optimizers don’t behave the same.</a:t>
            </a:r>
            <a:endParaRPr lang="fr-FR"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We should talk about NULL</a:t>
            </a:r>
            <a:endParaRPr lang="fr-FR" dirty="0"/>
          </a:p>
          <a:p>
            <a:endParaRPr lang="fr-FR" dirty="0"/>
          </a:p>
          <a:p>
            <a:r>
              <a:rPr lang="fr-FR" dirty="0">
                <a:sym typeface="+mn-ea"/>
              </a:rPr>
              <a:t>We know that if we apply an operation or function to a null, most of the time, the result will be null.</a:t>
            </a:r>
            <a:endParaRPr lang="fr-FR" dirty="0"/>
          </a:p>
          <a:p>
            <a:endParaRPr lang="fr-FR" dirty="0"/>
          </a:p>
          <a:p>
            <a:r>
              <a:rPr lang="fr-FR" dirty="0">
                <a:sym typeface="+mn-ea"/>
              </a:rPr>
              <a:t>What will happen with aggregate functions?</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When tables contain huge number of rows, you are usually interested with only a small subset. And only want to return some of the rows.</a:t>
            </a:r>
            <a:endParaRPr lang="zh-CN" altLang="en-US" dirty="0"/>
          </a:p>
          <a:p>
            <a:r>
              <a:rPr lang="fr-FR" dirty="0">
                <a:sym typeface="+mn-ea"/>
              </a:rPr>
              <a:t>Aggregate functions will ignore nulls</a:t>
            </a:r>
            <a:endParaRPr lang="fr-FR" dirty="0"/>
          </a:p>
          <a:p>
            <a:endParaRPr lang="fr-FR" dirty="0"/>
          </a:p>
          <a:p>
            <a:endParaRPr lang="fr-FR"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Such as in this statement, the WHERE condition is DIED IS NOT NULL.</a:t>
            </a:r>
            <a:endParaRPr lang="fr-FR" dirty="0"/>
          </a:p>
          <a:p>
            <a:endParaRPr lang="fr-FR" dirty="0"/>
          </a:p>
          <a:p>
            <a:r>
              <a:rPr lang="fr-FR" dirty="0">
                <a:sym typeface="+mn-ea"/>
              </a:rPr>
              <a:t>Actrually the condition cannot change the result. Only the data which is not null will be computed by aggregate functions.</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Count(*) will always return the number of rows in the result.</a:t>
            </a:r>
            <a:endParaRPr lang="en-US" altLang="zh-CN" dirty="0"/>
          </a:p>
          <a:p>
            <a:endParaRPr lang="en-US" dirty="0"/>
          </a:p>
          <a:p>
            <a:r>
              <a:rPr lang="en-US" dirty="0">
                <a:sym typeface="+mn-ea"/>
              </a:rPr>
              <a:t>But count(col) may not because there may be some NULL in this column.</a:t>
            </a:r>
            <a:endParaRPr 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So we can use count function to return the non-null values in a column.</a:t>
            </a:r>
            <a:endParaRPr lang="fr-FR" dirty="0"/>
          </a:p>
          <a:p>
            <a:endParaRPr lang="fr-FR" dirty="0"/>
          </a:p>
          <a:p>
            <a:r>
              <a:rPr lang="fr-FR" dirty="0">
                <a:sym typeface="+mn-ea"/>
              </a:rPr>
              <a:t>In the examples, we can return the number of people by COUNT(*),</a:t>
            </a:r>
            <a:endParaRPr lang="fr-FR" dirty="0"/>
          </a:p>
          <a:p>
            <a:endParaRPr lang="fr-FR" dirty="0"/>
          </a:p>
          <a:p>
            <a:r>
              <a:rPr lang="fr-FR" dirty="0">
                <a:sym typeface="+mn-ea"/>
              </a:rPr>
              <a:t>The number of people with birth years, the number is the same with the total number of people.</a:t>
            </a:r>
            <a:endParaRPr lang="fr-FR" dirty="0"/>
          </a:p>
          <a:p>
            <a:endParaRPr lang="fr-FR" dirty="0"/>
          </a:p>
          <a:p>
            <a:r>
              <a:rPr lang="fr-FR" dirty="0">
                <a:sym typeface="+mn-ea"/>
              </a:rPr>
              <a:t>The last one, the number of death years are 5653, that means in the table 5600 persons have passed away.</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In some cases, you only want to count distinct values. You can put keyword distinct HERE</a:t>
            </a:r>
            <a:endParaRPr lang="en-US" altLang="zh-CN" dirty="0"/>
          </a:p>
          <a:p>
            <a:endParaRPr lang="en-US" altLang="zh-CN" dirty="0"/>
          </a:p>
          <a:p>
            <a:r>
              <a:rPr lang="en-US" altLang="zh-CN" dirty="0">
                <a:sym typeface="+mn-ea"/>
              </a:rPr>
              <a:t>For instance, you may want to count how many different surnames start with a Q instead of how many people have a surname that starts with a Q.</a:t>
            </a:r>
            <a:endParaRPr lang="en-US" altLang="zh-CN" dirty="0"/>
          </a:p>
          <a:p>
            <a:endParaRPr lang="en-US" altLang="zh-CN" dirty="0"/>
          </a:p>
          <a:p>
            <a:r>
              <a:rPr lang="en-US" altLang="zh-CN" dirty="0">
                <a:sym typeface="+mn-ea"/>
              </a:rPr>
              <a:t>You can put  keyword distinct HERE</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When tables contain huge number of rows, you are usually interested with only a small subset. And only want to return some of the rows.</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Since the movie id has no relationship with the problem, we can just select people ID and </a:t>
            </a:r>
            <a:r>
              <a:rPr lang="en-US" altLang="zh-CN" dirty="0" err="1">
                <a:sym typeface="+mn-ea"/>
              </a:rPr>
              <a:t>credited_as</a:t>
            </a:r>
            <a:r>
              <a:rPr lang="en-US" altLang="zh-CN" dirty="0">
                <a:sym typeface="+mn-ea"/>
              </a:rPr>
              <a:t>, these two columns.</a:t>
            </a:r>
            <a:endParaRPr lang="en-US" altLang="zh-CN" dirty="0"/>
          </a:p>
          <a:p>
            <a:endParaRPr lang="en-US" altLang="zh-CN" dirty="0"/>
          </a:p>
          <a:p>
            <a:r>
              <a:rPr lang="en-US" altLang="zh-CN" dirty="0">
                <a:sym typeface="+mn-ea"/>
              </a:rPr>
              <a:t>But there are many duplicates in the results…</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fr-FR" dirty="0">
                <a:sym typeface="+mn-ea"/>
              </a:rPr>
              <a:t>When we select some rows from a table, there may be some duplicates in them. Most of the time, we don’t want to have duplicates in the results. Such as this statement, it retures all the country codes for moives released in years 2000. Some countries had more than one moives, so the country codes would be displayed several times. You can find there are several US in the results.</a:t>
            </a:r>
            <a:endParaRPr lang="fr-FR" dirty="0"/>
          </a:p>
          <a:p>
            <a:endParaRPr lang="fr-FR" dirty="0"/>
          </a:p>
          <a:p>
            <a:endParaRPr lang="zh-CN" altLang="en-US"/>
          </a:p>
          <a:p>
            <a:endParaRPr lang="fr-FR" dirty="0"/>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We can use DISTINCT to remove duplicates and get a true relation.</a:t>
            </a:r>
            <a:endParaRPr lang="en-US" altLang="zh-CN" dirty="0"/>
          </a:p>
          <a:p>
            <a:endParaRPr lang="en-US" altLang="zh-CN" dirty="0"/>
          </a:p>
          <a:p>
            <a:r>
              <a:rPr lang="en-US" altLang="zh-CN" dirty="0">
                <a:sym typeface="+mn-ea"/>
              </a:rPr>
              <a:t>WHERE here can make sure that only A and D are selected.</a:t>
            </a:r>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We have listed all actors and directors using this statement. We put the results into a virtual table </a:t>
            </a:r>
            <a:r>
              <a:rPr lang="en-US" altLang="zh-CN" dirty="0" err="1">
                <a:sym typeface="+mn-ea"/>
              </a:rPr>
              <a:t>ALL_Actors_and_directors</a:t>
            </a:r>
            <a:endParaRPr lang="en-US" altLang="zh-CN" dirty="0"/>
          </a:p>
          <a:p>
            <a:endParaRPr lang="en-US" altLang="zh-CN" dirty="0"/>
          </a:p>
          <a:p>
            <a:r>
              <a:rPr lang="en-US" altLang="zh-CN" dirty="0">
                <a:sym typeface="+mn-ea"/>
              </a:rPr>
              <a:t>Then we can use an aggregating function COUNT() to count the number of a </a:t>
            </a:r>
            <a:r>
              <a:rPr lang="en-US" altLang="zh-CN" dirty="0" err="1">
                <a:sym typeface="+mn-ea"/>
              </a:rPr>
              <a:t>peopleID</a:t>
            </a:r>
            <a:r>
              <a:rPr lang="en-US" altLang="zh-CN" dirty="0">
                <a:sym typeface="+mn-ea"/>
              </a:rPr>
              <a:t>. IF a </a:t>
            </a:r>
            <a:r>
              <a:rPr lang="en-US" altLang="zh-CN" dirty="0" err="1">
                <a:sym typeface="+mn-ea"/>
              </a:rPr>
              <a:t>peropleID</a:t>
            </a:r>
            <a:r>
              <a:rPr lang="en-US" altLang="zh-CN" dirty="0">
                <a:sym typeface="+mn-ea"/>
              </a:rPr>
              <a:t> appears two times, we will keep the result.</a:t>
            </a:r>
            <a:endParaRPr lang="en-US" altLang="zh-CN" dirty="0"/>
          </a:p>
          <a:p>
            <a:endParaRPr lang="en-US" altLang="zh-CN" dirty="0"/>
          </a:p>
          <a:p>
            <a:r>
              <a:rPr lang="en-US" altLang="zh-CN" dirty="0">
                <a:sym typeface="+mn-ea"/>
              </a:rPr>
              <a:t>Now we have another virtual table. The table has two </a:t>
            </a:r>
            <a:r>
              <a:rPr lang="en-US" altLang="zh-CN" dirty="0" err="1">
                <a:sym typeface="+mn-ea"/>
              </a:rPr>
              <a:t>colunms</a:t>
            </a:r>
            <a:r>
              <a:rPr lang="en-US" altLang="zh-CN" dirty="0">
                <a:sym typeface="+mn-ea"/>
              </a:rPr>
              <a:t>, </a:t>
            </a:r>
            <a:r>
              <a:rPr lang="en-US" altLang="zh-CN" dirty="0" err="1">
                <a:sym typeface="+mn-ea"/>
              </a:rPr>
              <a:t>peopleid</a:t>
            </a:r>
            <a:r>
              <a:rPr lang="en-US" altLang="zh-CN" dirty="0">
                <a:sym typeface="+mn-ea"/>
              </a:rPr>
              <a:t> and the number of roles. The values in the second column are all 2.</a:t>
            </a:r>
            <a:endParaRPr lang="en-US" altLang="zh-CN" dirty="0"/>
          </a:p>
          <a:p>
            <a:endParaRPr lang="en-US" altLang="zh-CN" dirty="0"/>
          </a:p>
          <a:p>
            <a:r>
              <a:rPr lang="en-US" altLang="zh-CN" dirty="0">
                <a:sym typeface="+mn-ea"/>
              </a:rPr>
              <a:t>The last step is easy, just count the number of rows. Then we can get how many people are both as actors and directors.</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Now let’s move to the most exciting part and challenging part. Retrieving data from multiple tables.</a:t>
            </a:r>
          </a:p>
          <a:p>
            <a:r>
              <a:rPr lang="fr-FR" dirty="0">
                <a:sym typeface="+mn-ea"/>
              </a:rPr>
              <a:t>In the past weeks we have learnt how to filter some rows from a table using SELECT</a:t>
            </a:r>
            <a:endParaRPr lang="fr-FR" dirty="0"/>
          </a:p>
          <a:p>
            <a:endParaRPr lang="fr-FR"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We also knew how to return some columns, it is called PROJECT by Codd.</a:t>
            </a:r>
            <a:endParaRPr lang="fr-FR" dirty="0"/>
          </a:p>
          <a:p>
            <a:endParaRPr lang="fr-FR" dirty="0"/>
          </a:p>
          <a:p>
            <a:r>
              <a:rPr lang="fr-FR" dirty="0">
                <a:sym typeface="+mn-ea"/>
              </a:rPr>
              <a:t>We should be careful not to return duplicates when we are not returning a full key.</a:t>
            </a:r>
            <a:endParaRPr lang="fr-FR" dirty="0"/>
          </a:p>
          <a:p>
            <a:endParaRPr lang="fr-FR"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We can also return data that doesn’t exist in table, and we can apply functions to columns.</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It is really important that the result sets should look like a clean table, without duplicates and a column or combination of columns can be used as a key.</a:t>
            </a:r>
            <a:endParaRPr lang="fr-FR" dirty="0"/>
          </a:p>
          <a:p>
            <a:endParaRPr lang="fr-FR" dirty="0"/>
          </a:p>
          <a:p>
            <a:endParaRPr lang="fr-FR"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Now I will introduce how to query data from multiple tables. </a:t>
            </a:r>
          </a:p>
          <a:p>
            <a:r>
              <a:rPr lang="fr-FR" dirty="0">
                <a:sym typeface="+mn-ea"/>
              </a:rPr>
              <a:t>The operation to combine several tables is know as JOIN. </a:t>
            </a:r>
            <a:endParaRPr lang="fr-FR" dirty="0"/>
          </a:p>
          <a:p>
            <a:endParaRPr lang="fr-FR" dirty="0"/>
          </a:p>
          <a:p>
            <a:r>
              <a:rPr lang="fr-FR" dirty="0">
                <a:sym typeface="+mn-ea"/>
              </a:rPr>
              <a:t>In the past we have already had a way to connect different tables, foreign key constraints</a:t>
            </a:r>
            <a:endParaRPr lang="fr-FR"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The COUNTRY column in MOVIES can be used to retrieve the country name from COUNTRIES. </a:t>
            </a:r>
            <a:endParaRPr lang="en-US" altLang="zh-CN" dirty="0"/>
          </a:p>
          <a:p>
            <a:endParaRPr lang="en-US" altLang="zh-CN" dirty="0"/>
          </a:p>
          <a:p>
            <a:r>
              <a:rPr lang="en-US" altLang="zh-CN" dirty="0">
                <a:sym typeface="+mn-ea"/>
              </a:rPr>
              <a:t>If you want to know the detailed country information of </a:t>
            </a:r>
            <a:r>
              <a:rPr lang="en-US" altLang="zh-CN" dirty="0" err="1">
                <a:sym typeface="+mn-ea"/>
              </a:rPr>
              <a:t>MovieID</a:t>
            </a:r>
            <a:r>
              <a:rPr lang="en-US" altLang="zh-CN" dirty="0">
                <a:sym typeface="+mn-ea"/>
              </a:rPr>
              <a:t>=6, you can find the detailed information in table countries by the code CN.</a:t>
            </a:r>
            <a:endParaRPr lang="en-US" altLang="zh-CN"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we want to show movie titles, the full country </a:t>
            </a:r>
            <a:r>
              <a:rPr lang="en-US" altLang="zh-CN" dirty="0">
                <a:sym typeface="+mn-ea"/>
              </a:rPr>
              <a:t>names and the year released. Because the full country names are in another table, so we should join the two tables.</a:t>
            </a:r>
            <a:endParaRPr lang="en-US" altLang="zh-CN"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Let me explain what’s join, …</a:t>
            </a:r>
            <a:endParaRPr lang="en-US" altLang="zh-CN"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fr-FR" dirty="0">
                <a:sym typeface="+mn-ea"/>
              </a:rPr>
              <a:t>When we select some rows from a table, there may be some duplicates in them. Most of the time, we don’t want to have duplicates in the results. Such as this statement, it retures all the country codes for moives released in years 2000. Some countries had more than one moives, so the country codes would be displayed several times. You can find there are several US in the results.</a:t>
            </a:r>
            <a:endParaRPr lang="fr-FR" dirty="0"/>
          </a:p>
          <a:p>
            <a:endParaRPr lang="fr-FR" dirty="0"/>
          </a:p>
          <a:p>
            <a:endParaRPr lang="zh-CN" altLang="en-US"/>
          </a:p>
          <a:p>
            <a:endParaRPr lang="fr-FR" dirty="0"/>
          </a:p>
          <a:p>
            <a:endParaRPr lang="zh-CN" altLang="en-US"/>
          </a:p>
        </p:txBody>
      </p:sp>
    </p:spTree>
    <p:extLst>
      <p:ext uri="{BB962C8B-B14F-4D97-AF65-F5344CB8AC3E}">
        <p14:creationId xmlns:p14="http://schemas.microsoft.com/office/powerpoint/2010/main" val="2568383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The join condition says which values in each table must match </a:t>
            </a:r>
            <a:endParaRPr lang="en-US" altLang="zh-CN" dirty="0"/>
          </a:p>
          <a:p>
            <a:endParaRPr lang="en-US" dirty="0"/>
          </a:p>
          <a:p>
            <a:r>
              <a:rPr lang="en-US" dirty="0">
                <a:sym typeface="+mn-ea"/>
              </a:rPr>
              <a:t>With this join condition…</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only the rows which meet the condition will be kept, all unrelated rows will be removed.</a:t>
            </a:r>
            <a:endParaRPr lang="en-US" altLang="zh-CN" dirty="0"/>
          </a:p>
          <a:p>
            <a:endParaRPr lang="en-US" altLang="zh-CN" dirty="0"/>
          </a:p>
          <a:p>
            <a:r>
              <a:rPr lang="en-US" altLang="zh-CN" dirty="0">
                <a:sym typeface="+mn-ea"/>
              </a:rPr>
              <a:t>Now the virtual table is much smaller.</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From this virtual table, we can continue retrieve some columns, and apply filtering conditions to any column. </a:t>
            </a:r>
            <a:endParaRPr lang="en-US" altLang="zh-CN" dirty="0"/>
          </a:p>
          <a:p>
            <a:endParaRPr lang="en-US" altLang="zh-CN" dirty="0"/>
          </a:p>
          <a:p>
            <a:r>
              <a:rPr lang="en-US" altLang="zh-CN" dirty="0">
                <a:sym typeface="+mn-ea"/>
              </a:rPr>
              <a:t>This is the new filtering added.</a:t>
            </a:r>
            <a:endParaRPr lang="en-US" altLang="zh-CN" dirty="0"/>
          </a:p>
          <a:p>
            <a:endParaRPr lang="en-US" altLang="zh-CN" dirty="0"/>
          </a:p>
          <a:p>
            <a:r>
              <a:rPr lang="en-US" altLang="zh-CN" dirty="0">
                <a:sym typeface="+mn-ea"/>
              </a:rPr>
              <a:t>Since there are no duplicates, the result set is a relation.</a:t>
            </a:r>
            <a:endParaRPr lang="en-US" altLang="zh-CN" dirty="0"/>
          </a:p>
          <a:p>
            <a:endParaRPr lang="en-US" altLang="zh-CN" dirty="0"/>
          </a:p>
          <a:p>
            <a:r>
              <a:rPr lang="en-US" altLang="zh-CN" dirty="0">
                <a:sym typeface="+mn-ea"/>
              </a:rPr>
              <a:t>We can also change the order of the table.</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48</a:t>
            </a:fld>
            <a:endParaRPr lang="zh-CN" altLang="en-US"/>
          </a:p>
        </p:txBody>
      </p:sp>
    </p:spTree>
    <p:extLst>
      <p:ext uri="{BB962C8B-B14F-4D97-AF65-F5344CB8AC3E}">
        <p14:creationId xmlns:p14="http://schemas.microsoft.com/office/powerpoint/2010/main" val="1242874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49</a:t>
            </a:fld>
            <a:endParaRPr lang="zh-CN" altLang="en-US"/>
          </a:p>
        </p:txBody>
      </p:sp>
    </p:spTree>
    <p:extLst>
      <p:ext uri="{BB962C8B-B14F-4D97-AF65-F5344CB8AC3E}">
        <p14:creationId xmlns:p14="http://schemas.microsoft.com/office/powerpoint/2010/main" val="1864602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50</a:t>
            </a:fld>
            <a:endParaRPr lang="zh-CN" altLang="en-US"/>
          </a:p>
        </p:txBody>
      </p:sp>
    </p:spTree>
    <p:extLst>
      <p:ext uri="{BB962C8B-B14F-4D97-AF65-F5344CB8AC3E}">
        <p14:creationId xmlns:p14="http://schemas.microsoft.com/office/powerpoint/2010/main" val="196359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If we are only interested in the different countries, we can use the special keyword distinct. </a:t>
            </a:r>
            <a:endParaRPr lang="en-US" altLang="zh-CN" dirty="0"/>
          </a:p>
          <a:p>
            <a:endParaRPr lang="en-US" dirty="0"/>
          </a:p>
          <a:p>
            <a:r>
              <a:rPr lang="en-US" dirty="0">
                <a:sym typeface="+mn-ea"/>
              </a:rPr>
              <a:t>The result is a table with one row per country, all of them different.</a:t>
            </a:r>
            <a:endParaRPr lang="en-US" dirty="0"/>
          </a:p>
          <a:p>
            <a:endParaRPr lang="en-US" dirty="0"/>
          </a:p>
          <a:p>
            <a:r>
              <a:rPr lang="en-US" dirty="0">
                <a:sym typeface="+mn-ea"/>
              </a:rPr>
              <a:t>There are 23 countries released movies in 2000.</a:t>
            </a:r>
            <a:endParaRPr lang="en-US" dirty="0"/>
          </a:p>
          <a:p>
            <a:endParaRPr lang="fr-FR" dirty="0"/>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In this part, I will show you some powerful functions, they are aggregate functions!</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chemeClr val="tx1">
                    <a:lumMod val="75000"/>
                    <a:lumOff val="25000"/>
                  </a:schemeClr>
                </a:solidFill>
                <a:latin typeface="Arial Rounded MT Bold" panose="020F0704030504030204" pitchFamily="34" charset="0"/>
                <a:ea typeface="楷体" panose="02010609060101010101" pitchFamily="49" charset="-122"/>
                <a:sym typeface="+mn-ea"/>
              </a:rPr>
              <a:t>When we are interested in countrywide characteristics, such as how many movies released, we can use </a:t>
            </a:r>
            <a:r>
              <a:rPr lang="fr-FR" altLang="zh-CN" dirty="0">
                <a:effectLst>
                  <a:outerShdw blurRad="38100" dist="38100" dir="2700000" algn="tl">
                    <a:srgbClr val="000000">
                      <a:alpha val="43137"/>
                    </a:srgbClr>
                  </a:outerShdw>
                </a:effectLst>
                <a:sym typeface="+mn-ea"/>
              </a:rPr>
              <a:t>Aggregate functions</a:t>
            </a:r>
            <a:endParaRPr lang="fr-FR" altLang="zh-CN"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tx1">
                  <a:lumMod val="75000"/>
                  <a:lumOff val="25000"/>
                </a:schemeClr>
              </a:solidFill>
              <a:latin typeface="Arial Rounded MT Bold" panose="020F0704030504030204" pitchFamily="34" charset="0"/>
              <a:ea typeface="楷体" panose="02010609060101010101" pitchFamily="49" charset="-122"/>
            </a:endParaRPr>
          </a:p>
          <a:p>
            <a:r>
              <a:rPr lang="en-US" altLang="zh-CN" dirty="0">
                <a:solidFill>
                  <a:schemeClr val="tx1">
                    <a:lumMod val="75000"/>
                    <a:lumOff val="25000"/>
                  </a:schemeClr>
                </a:solidFill>
                <a:latin typeface="Arial Rounded MT Bold" panose="020F0704030504030204" pitchFamily="34" charset="0"/>
                <a:ea typeface="楷体" panose="02010609060101010101" pitchFamily="49" charset="-122"/>
                <a:sym typeface="+mn-ea"/>
              </a:rPr>
              <a:t>Aggregate function will aggregate all rows that share a feature, </a:t>
            </a:r>
            <a:r>
              <a:rPr lang="en-US" altLang="zh-CN" dirty="0">
                <a:sym typeface="+mn-ea"/>
              </a:rPr>
              <a:t>and return a characteristic of each group.</a:t>
            </a:r>
            <a:endParaRPr lang="zh-CN" altLang="en-US" dirty="0">
              <a:solidFill>
                <a:schemeClr val="tx1">
                  <a:lumMod val="75000"/>
                  <a:lumOff val="25000"/>
                </a:schemeClr>
              </a:solidFill>
              <a:latin typeface="Arial Rounded MT Bold" panose="020F0704030504030204" pitchFamily="34" charset="0"/>
              <a:ea typeface="楷体" panose="02010609060101010101" pitchFamily="49" charset="-122"/>
            </a:endParaRPr>
          </a:p>
          <a:p>
            <a:r>
              <a:rPr lang="en-US" altLang="zh-CN" dirty="0">
                <a:sym typeface="+mn-ea"/>
              </a:rPr>
              <a:t>Take the example of movie data,</a:t>
            </a:r>
            <a:endParaRPr lang="en-US" altLang="zh-CN" dirty="0"/>
          </a:p>
          <a:p>
            <a:endParaRPr lang="en-US" altLang="zh-CN" dirty="0"/>
          </a:p>
          <a:p>
            <a:r>
              <a:rPr lang="en-US" altLang="zh-CN" dirty="0">
                <a:sym typeface="+mn-ea"/>
              </a:rPr>
              <a:t>If we want to compute an aggregate result, we should first retrieve data from a table</a:t>
            </a:r>
            <a:endParaRPr lang="en-US" altLang="zh-CN" dirty="0"/>
          </a:p>
          <a:p>
            <a:endParaRPr lang="en-US" altLang="zh-CN" dirty="0"/>
          </a:p>
          <a:p>
            <a:r>
              <a:rPr lang="en-US" altLang="zh-CN" dirty="0">
                <a:sym typeface="+mn-ea"/>
              </a:rPr>
              <a:t>In this example, we select country, </a:t>
            </a:r>
            <a:r>
              <a:rPr lang="en-US" altLang="zh-CN" dirty="0" err="1">
                <a:sym typeface="+mn-ea"/>
              </a:rPr>
              <a:t>year_released</a:t>
            </a:r>
            <a:r>
              <a:rPr lang="en-US" altLang="zh-CN" dirty="0">
                <a:sym typeface="+mn-ea"/>
              </a:rPr>
              <a:t>, and title from table movies.</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chemeClr val="tx1">
                    <a:lumMod val="75000"/>
                    <a:lumOff val="25000"/>
                  </a:schemeClr>
                </a:solidFill>
                <a:latin typeface="Arial Rounded MT Bold" panose="020F0704030504030204" pitchFamily="34" charset="0"/>
                <a:ea typeface="楷体" panose="02010609060101010101" pitchFamily="49" charset="-122"/>
                <a:sym typeface="+mn-ea"/>
              </a:rPr>
              <a:t>When we are interested in countrywide characteristics, such as how many movies released, we can use </a:t>
            </a:r>
            <a:r>
              <a:rPr lang="fr-FR" altLang="zh-CN" dirty="0">
                <a:effectLst>
                  <a:outerShdw blurRad="38100" dist="38100" dir="2700000" algn="tl">
                    <a:srgbClr val="000000">
                      <a:alpha val="43137"/>
                    </a:srgbClr>
                  </a:outerShdw>
                </a:effectLst>
                <a:sym typeface="+mn-ea"/>
              </a:rPr>
              <a:t>Aggregate functions</a:t>
            </a:r>
            <a:endParaRPr lang="fr-FR" altLang="zh-CN"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tx1">
                  <a:lumMod val="75000"/>
                  <a:lumOff val="25000"/>
                </a:schemeClr>
              </a:solidFill>
              <a:latin typeface="Arial Rounded MT Bold" panose="020F0704030504030204" pitchFamily="34" charset="0"/>
              <a:ea typeface="楷体" panose="02010609060101010101" pitchFamily="49" charset="-122"/>
            </a:endParaRPr>
          </a:p>
          <a:p>
            <a:r>
              <a:rPr lang="en-US" altLang="zh-CN" dirty="0">
                <a:solidFill>
                  <a:schemeClr val="tx1">
                    <a:lumMod val="75000"/>
                    <a:lumOff val="25000"/>
                  </a:schemeClr>
                </a:solidFill>
                <a:latin typeface="Arial Rounded MT Bold" panose="020F0704030504030204" pitchFamily="34" charset="0"/>
                <a:ea typeface="楷体" panose="02010609060101010101" pitchFamily="49" charset="-122"/>
                <a:sym typeface="+mn-ea"/>
              </a:rPr>
              <a:t>Aggregate function will aggregate all rows that share a feature, </a:t>
            </a:r>
            <a:r>
              <a:rPr lang="en-US" altLang="zh-CN" dirty="0">
                <a:sym typeface="+mn-ea"/>
              </a:rPr>
              <a:t>and return a characteristic of each group.</a:t>
            </a:r>
            <a:endParaRPr lang="zh-CN" altLang="en-US" dirty="0">
              <a:solidFill>
                <a:schemeClr val="tx1">
                  <a:lumMod val="75000"/>
                  <a:lumOff val="25000"/>
                </a:schemeClr>
              </a:solidFill>
              <a:latin typeface="Arial Rounded MT Bold" panose="020F0704030504030204" pitchFamily="34" charset="0"/>
              <a:ea typeface="楷体" panose="02010609060101010101" pitchFamily="49" charset="-122"/>
            </a:endParaRPr>
          </a:p>
          <a:p>
            <a:r>
              <a:rPr lang="en-US" altLang="zh-CN" dirty="0">
                <a:sym typeface="+mn-ea"/>
              </a:rPr>
              <a:t>Take the example of movie data,</a:t>
            </a:r>
            <a:endParaRPr lang="en-US" altLang="zh-CN" dirty="0"/>
          </a:p>
          <a:p>
            <a:endParaRPr lang="en-US" altLang="zh-CN" dirty="0"/>
          </a:p>
          <a:p>
            <a:r>
              <a:rPr lang="en-US" altLang="zh-CN" dirty="0">
                <a:sym typeface="+mn-ea"/>
              </a:rPr>
              <a:t>If we want to compute an aggregate result, we should first retrieve data from a table</a:t>
            </a:r>
            <a:endParaRPr lang="en-US" altLang="zh-CN" dirty="0"/>
          </a:p>
          <a:p>
            <a:endParaRPr lang="en-US" altLang="zh-CN" dirty="0"/>
          </a:p>
          <a:p>
            <a:r>
              <a:rPr lang="en-US" altLang="zh-CN" dirty="0">
                <a:sym typeface="+mn-ea"/>
              </a:rPr>
              <a:t>In this example, we select country, </a:t>
            </a:r>
            <a:r>
              <a:rPr lang="en-US" altLang="zh-CN" dirty="0" err="1">
                <a:sym typeface="+mn-ea"/>
              </a:rPr>
              <a:t>year_released</a:t>
            </a:r>
            <a:r>
              <a:rPr lang="en-US" altLang="zh-CN" dirty="0">
                <a:sym typeface="+mn-ea"/>
              </a:rPr>
              <a:t>, and title from table movies.</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11</a:t>
            </a:fld>
            <a:endParaRPr lang="zh-CN" altLang="en-US"/>
          </a:p>
        </p:txBody>
      </p:sp>
    </p:spTree>
    <p:extLst>
      <p:ext uri="{BB962C8B-B14F-4D97-AF65-F5344CB8AC3E}">
        <p14:creationId xmlns:p14="http://schemas.microsoft.com/office/powerpoint/2010/main" val="3203704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ym typeface="+mn-ea"/>
              </a:rPr>
              <a:t>We want to group by country, and for each country we will use the aggregate function COUNT() to tell how many moviews in this country.</a:t>
            </a:r>
            <a:endParaRPr lang="fr-FR" dirty="0"/>
          </a:p>
          <a:p>
            <a:endParaRPr lang="fr-FR" dirty="0"/>
          </a:p>
          <a:p>
            <a:r>
              <a:rPr lang="fr-FR" dirty="0">
                <a:sym typeface="+mn-ea"/>
              </a:rPr>
              <a:t>In the statement, we use GROUP BY country which means to group by country.</a:t>
            </a:r>
            <a:endParaRPr lang="fr-FR" dirty="0"/>
          </a:p>
          <a:p>
            <a:endParaRPr lang="fr-FR" dirty="0"/>
          </a:p>
          <a:p>
            <a:r>
              <a:rPr lang="fr-FR" dirty="0">
                <a:sym typeface="+mn-ea"/>
              </a:rPr>
              <a:t>The results of this statement are listed here.</a:t>
            </a:r>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xfrm>
            <a:off x="2286000" y="2819400"/>
            <a:ext cx="11506200" cy="2806787"/>
          </a:xfrm>
          <a:prstGeom prst="rect">
            <a:avLst/>
          </a:prstGeom>
        </p:spPr>
        <p:txBody>
          <a:bodyPr/>
          <a:lstStyle>
            <a:lvl1pPr algn="l">
              <a:defRPr sz="4600">
                <a:solidFill>
                  <a:srgbClr val="A2424F"/>
                </a:solidFill>
                <a:latin typeface="Lato Black" panose="020F0A02020204030203" pitchFamily="34" charset="0"/>
              </a:defRPr>
            </a:lvl1pPr>
          </a:lstStyle>
          <a:p>
            <a:r>
              <a:rPr lang="en-US" dirty="0"/>
              <a:t>Click to edit Master title style</a:t>
            </a:r>
          </a:p>
        </p:txBody>
      </p:sp>
      <p:sp>
        <p:nvSpPr>
          <p:cNvPr id="5124" name="Rectangle 4"/>
          <p:cNvSpPr>
            <a:spLocks noGrp="1" noChangeArrowheads="1"/>
          </p:cNvSpPr>
          <p:nvPr>
            <p:ph type="subTitle" idx="1"/>
          </p:nvPr>
        </p:nvSpPr>
        <p:spPr>
          <a:xfrm>
            <a:off x="2286000" y="5715000"/>
            <a:ext cx="11506200" cy="1676400"/>
          </a:xfrm>
        </p:spPr>
        <p:txBody>
          <a:bodyPr/>
          <a:lstStyle>
            <a:lvl1pPr marL="0" indent="0" algn="l">
              <a:spcBef>
                <a:spcPts val="0"/>
              </a:spcBef>
              <a:buFontTx/>
              <a:buNone/>
              <a:defRPr sz="3000">
                <a:latin typeface="Montserrat" panose="02000505000000020004" pitchFamily="2" charset="0"/>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838200" y="1981200"/>
            <a:ext cx="12954000" cy="5334000"/>
          </a:xfrm>
          <a:prstGeom prst="rect">
            <a:avLst/>
          </a:prstGeom>
          <a:noFill/>
          <a:ln>
            <a:noFill/>
          </a:ln>
        </p:spPr>
        <p:txBody>
          <a:bodyPr/>
          <a:lstStyle>
            <a:lvl1pPr>
              <a:buClr>
                <a:srgbClr val="A2424F"/>
              </a:buClr>
              <a:defRPr>
                <a:latin typeface="Lato" panose="020F0502020204030203" pitchFamily="34" charset="0"/>
              </a:defRPr>
            </a:lvl1pPr>
            <a:lvl2pPr>
              <a:buClr>
                <a:schemeClr val="bg1">
                  <a:lumMod val="65000"/>
                </a:schemeClr>
              </a:buClr>
              <a:defRPr>
                <a:latin typeface="Lato" panose="020F0502020204030203" pitchFamily="34" charset="0"/>
              </a:defRPr>
            </a:lvl2pPr>
            <a:lvl3pPr>
              <a:buClr>
                <a:srgbClr val="F3A999"/>
              </a:buCl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3"/>
          <p:cNvSpPr>
            <a:spLocks noGrp="1"/>
          </p:cNvSpPr>
          <p:nvPr>
            <p:ph type="title"/>
          </p:nvPr>
        </p:nvSpPr>
        <p:spPr>
          <a:xfrm>
            <a:off x="838200" y="330200"/>
            <a:ext cx="12954000" cy="1422400"/>
          </a:xfrm>
          <a:prstGeom prst="rect">
            <a:avLst/>
          </a:prstGeom>
        </p:spPr>
        <p:txBody>
          <a:bodyPr rtlCol="0">
            <a:normAutofit/>
          </a:bodyPr>
          <a:lstStyle>
            <a:lvl1pPr>
              <a:defRPr b="1">
                <a:solidFill>
                  <a:srgbClr val="A2424F"/>
                </a:solidFill>
                <a:latin typeface="Lato" panose="020F0502020204030203" pitchFamily="34"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A2424F"/>
                </a:solidFill>
                <a:latin typeface="Lato" panose="020F0502020204030203" pitchFamily="34" charset="0"/>
              </a:defRPr>
            </a:lvl1p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cxnSp>
        <p:nvCxnSpPr>
          <p:cNvPr id="11" name="Straight Connector 10"/>
          <p:cNvCxnSpPr/>
          <p:nvPr userDrawn="1"/>
        </p:nvCxnSpPr>
        <p:spPr bwMode="auto">
          <a:xfrm flipV="1">
            <a:off x="2895600" y="1214438"/>
            <a:ext cx="0" cy="5867400"/>
          </a:xfrm>
          <a:prstGeom prst="line">
            <a:avLst/>
          </a:prstGeom>
          <a:noFill/>
          <a:ln w="19050" algn="ctr">
            <a:solidFill>
              <a:schemeClr val="accent3">
                <a:alpha val="43921"/>
              </a:schemeClr>
            </a:solidFill>
            <a:prstDash val="lgDash"/>
            <a:round/>
          </a:ln>
          <a:extLst>
            <a:ext uri="{909E8E84-426E-40DD-AFC4-6F175D3DCCD1}">
              <a14:hiddenFill xmlns:a14="http://schemas.microsoft.com/office/drawing/2010/main">
                <a:noFill/>
              </a14:hiddenFill>
            </a:ext>
          </a:extLst>
        </p:spPr>
      </p:cxnSp>
      <p:sp>
        <p:nvSpPr>
          <p:cNvPr id="5" name="Text Placeholder 4"/>
          <p:cNvSpPr>
            <a:spLocks noGrp="1"/>
          </p:cNvSpPr>
          <p:nvPr>
            <p:ph type="body" sz="quarter" idx="10"/>
          </p:nvPr>
        </p:nvSpPr>
        <p:spPr>
          <a:xfrm>
            <a:off x="3048000" y="2590800"/>
            <a:ext cx="10058400" cy="3048000"/>
          </a:xfrm>
        </p:spPr>
        <p:txBody>
          <a:bodyPr anchor="ctr"/>
          <a:lstStyle>
            <a:lvl1pPr marL="0" indent="0">
              <a:buNone/>
              <a:defRPr sz="4600">
                <a:solidFill>
                  <a:srgbClr val="A2424F"/>
                </a:solidFill>
              </a:defRPr>
            </a:lvl1pPr>
          </a:lstStyle>
          <a:p>
            <a:pPr lvl="0"/>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316736" y="7751742"/>
            <a:ext cx="2966725" cy="438150"/>
          </a:xfrm>
          <a:prstGeom prst="rect">
            <a:avLst/>
          </a:prstGeom>
        </p:spPr>
        <p:txBody>
          <a:bodyPr/>
          <a:lstStyle/>
          <a:p>
            <a:fld id="{71870A07-625F-4141-A252-1CF739E29EFB}" type="datetimeFigureOut">
              <a:rPr lang="zh-CN" altLang="en-US" smtClean="0"/>
              <a:t>2022/10/8</a:t>
            </a:fld>
            <a:endParaRPr lang="zh-CN" altLang="en-US"/>
          </a:p>
        </p:txBody>
      </p:sp>
      <p:sp>
        <p:nvSpPr>
          <p:cNvPr id="5" name="Footer Placeholder 4"/>
          <p:cNvSpPr>
            <a:spLocks noGrp="1"/>
          </p:cNvSpPr>
          <p:nvPr>
            <p:ph type="ftr" sz="quarter" idx="11"/>
          </p:nvPr>
        </p:nvSpPr>
        <p:spPr>
          <a:xfrm>
            <a:off x="4423422" y="7885676"/>
            <a:ext cx="5787365" cy="304216"/>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3055970" y="7864752"/>
            <a:ext cx="1574430" cy="304216"/>
          </a:xfrm>
        </p:spPr>
        <p:txBody>
          <a:bodyPr/>
          <a:lstStyle/>
          <a:p>
            <a:fld id="{BFD3BF4F-535B-4E63-8066-DB812B20651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38200" y="1905000"/>
            <a:ext cx="12954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3"/>
          <p:cNvSpPr>
            <a:spLocks noGrp="1"/>
          </p:cNvSpPr>
          <p:nvPr>
            <p:ph type="title"/>
          </p:nvPr>
        </p:nvSpPr>
        <p:spPr bwMode="auto">
          <a:xfrm>
            <a:off x="838200" y="330200"/>
            <a:ext cx="12954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rtl="0" eaLnBrk="0" fontAlgn="base" hangingPunct="0">
        <a:spcBef>
          <a:spcPct val="0"/>
        </a:spcBef>
        <a:spcAft>
          <a:spcPct val="0"/>
        </a:spcAft>
        <a:defRPr sz="4400">
          <a:solidFill>
            <a:srgbClr val="A2424F"/>
          </a:solidFill>
          <a:latin typeface="Tahoma" panose="020B0604030504040204" pitchFamily="34" charset="0"/>
          <a:ea typeface="Tahoma" panose="020B0604030504040204" pitchFamily="34" charset="0"/>
          <a:cs typeface="Tahoma" panose="020B0604030504040204" pitchFamily="34" charset="0"/>
        </a:defRPr>
      </a:lvl1pPr>
      <a:lvl2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2pPr>
      <a:lvl3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3pPr>
      <a:lvl4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4pPr>
      <a:lvl5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5pPr>
      <a:lvl6pPr marL="653415"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6pPr>
      <a:lvl7pPr marL="1306195"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7pPr>
      <a:lvl8pPr marL="1959610"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8pPr>
      <a:lvl9pPr marL="2612390"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9pPr>
    </p:titleStyle>
    <p:bodyStyle>
      <a:lvl1pPr marL="335280" indent="-335280" algn="l" rtl="0" eaLnBrk="0" fontAlgn="base" hangingPunct="0">
        <a:spcBef>
          <a:spcPts val="400"/>
        </a:spcBef>
        <a:spcAft>
          <a:spcPts val="200"/>
        </a:spcAft>
        <a:buClr>
          <a:schemeClr val="bg2"/>
        </a:buClr>
        <a:buSzPct val="80000"/>
        <a:buChar char="•"/>
        <a:defRPr sz="3000">
          <a:solidFill>
            <a:srgbClr val="262626"/>
          </a:solidFill>
          <a:latin typeface="Tahoma" panose="020B0604030504040204" pitchFamily="34" charset="0"/>
          <a:ea typeface="Tahoma" panose="020B0604030504040204" pitchFamily="34" charset="0"/>
          <a:cs typeface="Tahoma" panose="020B0604030504040204" pitchFamily="34" charset="0"/>
        </a:defRPr>
      </a:lvl1pPr>
      <a:lvl2pPr marL="687705" indent="-352425" algn="l" rtl="0" eaLnBrk="0" fontAlgn="base" hangingPunct="0">
        <a:spcBef>
          <a:spcPts val="400"/>
        </a:spcBef>
        <a:spcAft>
          <a:spcPts val="200"/>
        </a:spcAft>
        <a:buClr>
          <a:srgbClr val="ADD3F7"/>
        </a:buClr>
        <a:buSzPct val="90000"/>
        <a:buFont typeface="Times" panose="02020603050405020304" pitchFamily="18" charset="0"/>
        <a:buChar char="•"/>
        <a:defRPr sz="2600">
          <a:solidFill>
            <a:srgbClr val="262626"/>
          </a:solidFill>
          <a:latin typeface="Tahoma" panose="020B0604030504040204" pitchFamily="34" charset="0"/>
          <a:ea typeface="Tahoma" panose="020B0604030504040204" pitchFamily="34" charset="0"/>
          <a:cs typeface="Tahoma" panose="020B0604030504040204" pitchFamily="34" charset="0"/>
        </a:defRPr>
      </a:lvl2pPr>
      <a:lvl3pPr marL="1631950" indent="-325755" algn="l" rtl="0" eaLnBrk="0" fontAlgn="base" hangingPunct="0">
        <a:spcBef>
          <a:spcPts val="400"/>
        </a:spcBef>
        <a:spcAft>
          <a:spcPts val="200"/>
        </a:spcAft>
        <a:buClr>
          <a:schemeClr val="tx2"/>
        </a:buClr>
        <a:buSzPct val="90000"/>
        <a:buChar char="•"/>
        <a:defRPr sz="2400">
          <a:solidFill>
            <a:srgbClr val="262626"/>
          </a:solidFill>
          <a:latin typeface="Tahoma" panose="020B0604030504040204" pitchFamily="34" charset="0"/>
          <a:ea typeface="Tahoma" panose="020B0604030504040204" pitchFamily="34" charset="0"/>
          <a:cs typeface="Tahoma" panose="020B0604030504040204" pitchFamily="34" charset="0"/>
        </a:defRPr>
      </a:lvl3pPr>
      <a:lvl4pPr marL="2284730" indent="-325755"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4pPr>
      <a:lvl5pPr marL="2938780" indent="-325755"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5pPr>
      <a:lvl6pPr marL="3592195" indent="-326390" algn="l" rtl="0" fontAlgn="base">
        <a:spcBef>
          <a:spcPct val="20000"/>
        </a:spcBef>
        <a:spcAft>
          <a:spcPct val="0"/>
        </a:spcAft>
        <a:buChar char="»"/>
        <a:defRPr sz="3400">
          <a:solidFill>
            <a:srgbClr val="EEEAFF"/>
          </a:solidFill>
          <a:latin typeface="+mn-lt"/>
          <a:ea typeface="+mn-ea"/>
        </a:defRPr>
      </a:lvl6pPr>
      <a:lvl7pPr marL="4244975" indent="-326390" algn="l" rtl="0" fontAlgn="base">
        <a:spcBef>
          <a:spcPct val="20000"/>
        </a:spcBef>
        <a:spcAft>
          <a:spcPct val="0"/>
        </a:spcAft>
        <a:buChar char="»"/>
        <a:defRPr sz="3400">
          <a:solidFill>
            <a:srgbClr val="EEEAFF"/>
          </a:solidFill>
          <a:latin typeface="+mn-lt"/>
          <a:ea typeface="+mn-ea"/>
        </a:defRPr>
      </a:lvl7pPr>
      <a:lvl8pPr marL="4898390" indent="-326390" algn="l" rtl="0" fontAlgn="base">
        <a:spcBef>
          <a:spcPct val="20000"/>
        </a:spcBef>
        <a:spcAft>
          <a:spcPct val="0"/>
        </a:spcAft>
        <a:buChar char="»"/>
        <a:defRPr sz="3400">
          <a:solidFill>
            <a:srgbClr val="EEEAFF"/>
          </a:solidFill>
          <a:latin typeface="+mn-lt"/>
          <a:ea typeface="+mn-ea"/>
        </a:defRPr>
      </a:lvl8pPr>
      <a:lvl9pPr marL="5551170" indent="-326390" algn="l" rtl="0" fontAlgn="base">
        <a:spcBef>
          <a:spcPct val="20000"/>
        </a:spcBef>
        <a:spcAft>
          <a:spcPct val="0"/>
        </a:spcAft>
        <a:buChar char="»"/>
        <a:defRPr sz="3400">
          <a:solidFill>
            <a:srgbClr val="EEEAFF"/>
          </a:solidFill>
          <a:latin typeface="+mn-lt"/>
          <a:ea typeface="+mn-ea"/>
        </a:defRPr>
      </a:lvl9pPr>
    </p:bodyStyle>
    <p:otherStyle>
      <a:defPPr>
        <a:defRPr lang="en-US"/>
      </a:defPPr>
      <a:lvl1pPr marL="0" algn="l" defTabSz="653415" rtl="0" eaLnBrk="1" latinLnBrk="0" hangingPunct="1">
        <a:defRPr sz="2600" kern="1200">
          <a:solidFill>
            <a:schemeClr val="tx1"/>
          </a:solidFill>
          <a:latin typeface="+mn-lt"/>
          <a:ea typeface="+mn-ea"/>
          <a:cs typeface="+mn-cs"/>
        </a:defRPr>
      </a:lvl1pPr>
      <a:lvl2pPr marL="653415" algn="l" defTabSz="653415" rtl="0" eaLnBrk="1" latinLnBrk="0" hangingPunct="1">
        <a:defRPr sz="2600" kern="1200">
          <a:solidFill>
            <a:schemeClr val="tx1"/>
          </a:solidFill>
          <a:latin typeface="+mn-lt"/>
          <a:ea typeface="+mn-ea"/>
          <a:cs typeface="+mn-cs"/>
        </a:defRPr>
      </a:lvl2pPr>
      <a:lvl3pPr marL="1306195" algn="l" defTabSz="653415" rtl="0" eaLnBrk="1" latinLnBrk="0" hangingPunct="1">
        <a:defRPr sz="2600" kern="1200">
          <a:solidFill>
            <a:schemeClr val="tx1"/>
          </a:solidFill>
          <a:latin typeface="+mn-lt"/>
          <a:ea typeface="+mn-ea"/>
          <a:cs typeface="+mn-cs"/>
        </a:defRPr>
      </a:lvl3pPr>
      <a:lvl4pPr marL="1959610" algn="l" defTabSz="653415" rtl="0" eaLnBrk="1" latinLnBrk="0" hangingPunct="1">
        <a:defRPr sz="2600" kern="1200">
          <a:solidFill>
            <a:schemeClr val="tx1"/>
          </a:solidFill>
          <a:latin typeface="+mn-lt"/>
          <a:ea typeface="+mn-ea"/>
          <a:cs typeface="+mn-cs"/>
        </a:defRPr>
      </a:lvl4pPr>
      <a:lvl5pPr marL="2612390" algn="l" defTabSz="653415" rtl="0" eaLnBrk="1" latinLnBrk="0" hangingPunct="1">
        <a:defRPr sz="2600" kern="1200">
          <a:solidFill>
            <a:schemeClr val="tx1"/>
          </a:solidFill>
          <a:latin typeface="+mn-lt"/>
          <a:ea typeface="+mn-ea"/>
          <a:cs typeface="+mn-cs"/>
        </a:defRPr>
      </a:lvl5pPr>
      <a:lvl6pPr marL="3265805" algn="l" defTabSz="653415" rtl="0" eaLnBrk="1" latinLnBrk="0" hangingPunct="1">
        <a:defRPr sz="2600" kern="1200">
          <a:solidFill>
            <a:schemeClr val="tx1"/>
          </a:solidFill>
          <a:latin typeface="+mn-lt"/>
          <a:ea typeface="+mn-ea"/>
          <a:cs typeface="+mn-cs"/>
        </a:defRPr>
      </a:lvl6pPr>
      <a:lvl7pPr marL="3918585" algn="l" defTabSz="653415" rtl="0" eaLnBrk="1" latinLnBrk="0" hangingPunct="1">
        <a:defRPr sz="2600" kern="1200">
          <a:solidFill>
            <a:schemeClr val="tx1"/>
          </a:solidFill>
          <a:latin typeface="+mn-lt"/>
          <a:ea typeface="+mn-ea"/>
          <a:cs typeface="+mn-cs"/>
        </a:defRPr>
      </a:lvl7pPr>
      <a:lvl8pPr marL="4572000" algn="l" defTabSz="653415" rtl="0" eaLnBrk="1" latinLnBrk="0" hangingPunct="1">
        <a:defRPr sz="2600" kern="1200">
          <a:solidFill>
            <a:schemeClr val="tx1"/>
          </a:solidFill>
          <a:latin typeface="+mn-lt"/>
          <a:ea typeface="+mn-ea"/>
          <a:cs typeface="+mn-cs"/>
        </a:defRPr>
      </a:lvl8pPr>
      <a:lvl9pPr marL="5224780" algn="l" defTabSz="65341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ctrTitle"/>
          </p:nvPr>
        </p:nvSpPr>
        <p:spPr>
          <a:xfrm>
            <a:off x="914400" y="2144056"/>
            <a:ext cx="12801600" cy="1739900"/>
          </a:xfrm>
        </p:spPr>
        <p:txBody>
          <a:bodyPr/>
          <a:lstStyle/>
          <a:p>
            <a:pPr algn="ctr"/>
            <a:br>
              <a:rPr lang="en-US" altLang="en-US" sz="4000" b="1" dirty="0">
                <a:latin typeface="Lato" panose="020F0502020204030203" pitchFamily="34" charset="0"/>
              </a:rPr>
            </a:br>
            <a:r>
              <a:rPr lang="en-US" altLang="en-US" sz="4000" b="1" dirty="0">
                <a:latin typeface="Lato" panose="020F0502020204030203" pitchFamily="34" charset="0"/>
              </a:rPr>
              <a:t>Principles of Database Systems (</a:t>
            </a:r>
            <a:r>
              <a:rPr lang="en-US" altLang="en-US" sz="4000" b="1" dirty="0">
                <a:solidFill>
                  <a:srgbClr val="A2424F"/>
                </a:solidFill>
                <a:latin typeface="Lato" panose="020F0502020204030203" pitchFamily="34" charset="0"/>
              </a:rPr>
              <a:t>CS307)</a:t>
            </a:r>
            <a:br>
              <a:rPr lang="en-US" altLang="en-US" sz="4000" b="1" dirty="0">
                <a:solidFill>
                  <a:srgbClr val="A2424F"/>
                </a:solidFill>
                <a:latin typeface="Lato" panose="020F0502020204030203" pitchFamily="34" charset="0"/>
              </a:rPr>
            </a:br>
            <a:r>
              <a:rPr lang="en-US" altLang="en-US" sz="3200" dirty="0">
                <a:latin typeface="Lato" panose="020F0502020204030203" pitchFamily="34" charset="0"/>
              </a:rPr>
              <a:t>Lecture 4: More on Retrieving Data; Join</a:t>
            </a:r>
            <a:endParaRPr lang="en-US" altLang="en-US" sz="4000" b="1" dirty="0">
              <a:solidFill>
                <a:srgbClr val="A2424F"/>
              </a:solidFill>
              <a:latin typeface="Lato" panose="020F0502020204030203" pitchFamily="34" charset="0"/>
            </a:endParaRPr>
          </a:p>
        </p:txBody>
      </p:sp>
      <p:sp>
        <p:nvSpPr>
          <p:cNvPr id="8194" name="Subtitle 2"/>
          <p:cNvSpPr>
            <a:spLocks noGrp="1" noChangeArrowheads="1"/>
          </p:cNvSpPr>
          <p:nvPr>
            <p:ph type="subTitle" idx="1"/>
          </p:nvPr>
        </p:nvSpPr>
        <p:spPr>
          <a:xfrm>
            <a:off x="1562100" y="4233206"/>
            <a:ext cx="11506200" cy="1981200"/>
          </a:xfrm>
        </p:spPr>
        <p:txBody>
          <a:bodyPr/>
          <a:lstStyle/>
          <a:p>
            <a:pPr algn="ctr">
              <a:lnSpc>
                <a:spcPct val="100000"/>
              </a:lnSpc>
              <a:spcAft>
                <a:spcPts val="200"/>
              </a:spcAft>
            </a:pPr>
            <a:r>
              <a:rPr lang="de-DE" altLang="zh-CN" sz="3200" b="1" spc="-1" dirty="0">
                <a:latin typeface="Lato" panose="020F0502020204030203"/>
                <a:ea typeface="MS PGothic" panose="020B0600070205080204" pitchFamily="34" charset="-128"/>
              </a:rPr>
              <a:t>Ran Cheng</a:t>
            </a:r>
            <a:endParaRPr lang="de-DE" altLang="zh-CN" sz="1000" b="1" spc="-1" dirty="0">
              <a:latin typeface="Lato" panose="020F0502020204030203"/>
              <a:ea typeface="MS PGothic" panose="020B0600070205080204" pitchFamily="34" charset="-128"/>
            </a:endParaRPr>
          </a:p>
          <a:p>
            <a:pPr algn="ctr">
              <a:lnSpc>
                <a:spcPct val="100000"/>
              </a:lnSpc>
              <a:spcAft>
                <a:spcPts val="200"/>
              </a:spcAft>
            </a:pPr>
            <a:endParaRPr lang="de-DE" altLang="zh-CN" sz="2000" spc="-1" dirty="0">
              <a:latin typeface="Lato" panose="020F0502020204030203"/>
              <a:ea typeface="MS PGothic" panose="020B0600070205080204" pitchFamily="34" charset="-128"/>
            </a:endParaRPr>
          </a:p>
          <a:p>
            <a:pPr algn="ctr">
              <a:spcAft>
                <a:spcPts val="200"/>
              </a:spcAft>
            </a:pPr>
            <a:r>
              <a:rPr lang="de-DE" altLang="zh-CN" sz="2400" spc="-1" dirty="0">
                <a:latin typeface="Lato" panose="020F0502020204030203"/>
                <a:ea typeface="MS PGothic" panose="020B0600070205080204" pitchFamily="34" charset="-128"/>
              </a:rPr>
              <a:t>Department </a:t>
            </a:r>
            <a:r>
              <a:rPr lang="de-DE" altLang="zh-CN" sz="2400" spc="-1" dirty="0" err="1">
                <a:latin typeface="Lato" panose="020F0502020204030203"/>
                <a:ea typeface="MS PGothic" panose="020B0600070205080204" pitchFamily="34" charset="-128"/>
              </a:rPr>
              <a:t>of</a:t>
            </a:r>
            <a:r>
              <a:rPr lang="de-DE" altLang="zh-CN" sz="2400" spc="-1" dirty="0">
                <a:latin typeface="Lato" panose="020F0502020204030203"/>
                <a:ea typeface="MS PGothic" panose="020B0600070205080204" pitchFamily="34" charset="-128"/>
              </a:rPr>
              <a:t> Computer Science </a:t>
            </a:r>
            <a:r>
              <a:rPr lang="de-DE" altLang="zh-CN" sz="2400" spc="-1" dirty="0" err="1">
                <a:latin typeface="Lato" panose="020F0502020204030203"/>
                <a:ea typeface="MS PGothic" panose="020B0600070205080204" pitchFamily="34" charset="-128"/>
              </a:rPr>
              <a:t>and</a:t>
            </a:r>
            <a:r>
              <a:rPr lang="de-DE" altLang="zh-CN" sz="2400" spc="-1" dirty="0">
                <a:latin typeface="Lato" panose="020F0502020204030203"/>
                <a:ea typeface="MS PGothic" panose="020B0600070205080204" pitchFamily="34" charset="-128"/>
              </a:rPr>
              <a:t> Engineering</a:t>
            </a:r>
          </a:p>
          <a:p>
            <a:pPr algn="ctr">
              <a:spcAft>
                <a:spcPts val="200"/>
              </a:spcAft>
            </a:pPr>
            <a:r>
              <a:rPr lang="de-DE" altLang="zh-CN" sz="2400" spc="-1" dirty="0">
                <a:latin typeface="Lato" panose="020F0502020204030203"/>
                <a:ea typeface="MS PGothic" panose="020B0600070205080204" pitchFamily="34" charset="-128"/>
              </a:rPr>
              <a:t>Southern University </a:t>
            </a:r>
            <a:r>
              <a:rPr lang="de-DE" altLang="zh-CN" sz="2400" spc="-1" dirty="0" err="1">
                <a:latin typeface="Lato" panose="020F0502020204030203"/>
                <a:ea typeface="MS PGothic" panose="020B0600070205080204" pitchFamily="34" charset="-128"/>
              </a:rPr>
              <a:t>of</a:t>
            </a:r>
            <a:r>
              <a:rPr lang="de-DE" altLang="zh-CN" sz="2400" spc="-1" dirty="0">
                <a:latin typeface="Lato" panose="020F0502020204030203"/>
                <a:ea typeface="MS PGothic" panose="020B0600070205080204" pitchFamily="34" charset="-128"/>
              </a:rPr>
              <a:t> Science </a:t>
            </a:r>
            <a:r>
              <a:rPr lang="de-DE" altLang="zh-CN" sz="2400" spc="-1" dirty="0" err="1">
                <a:latin typeface="Lato" panose="020F0502020204030203"/>
                <a:ea typeface="MS PGothic" panose="020B0600070205080204" pitchFamily="34" charset="-128"/>
              </a:rPr>
              <a:t>and</a:t>
            </a:r>
            <a:r>
              <a:rPr lang="de-DE" altLang="zh-CN" sz="2400" spc="-1" dirty="0">
                <a:latin typeface="Lato" panose="020F0502020204030203"/>
                <a:ea typeface="MS PGothic" panose="020B0600070205080204" pitchFamily="34" charset="-128"/>
              </a:rPr>
              <a:t> Technology</a:t>
            </a:r>
          </a:p>
        </p:txBody>
      </p:sp>
      <p:sp>
        <p:nvSpPr>
          <p:cNvPr id="2" name="TextBox 1"/>
          <p:cNvSpPr txBox="1"/>
          <p:nvPr/>
        </p:nvSpPr>
        <p:spPr>
          <a:xfrm>
            <a:off x="1962150" y="7543800"/>
            <a:ext cx="107061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65000"/>
                    <a:lumOff val="35000"/>
                  </a:schemeClr>
                </a:solidFill>
                <a:latin typeface="Lato" panose="020F0502020204030203" pitchFamily="34" charset="77"/>
              </a:rPr>
              <a:t>Most contents are from slides made by Stéphane </a:t>
            </a:r>
            <a:r>
              <a:rPr lang="en-US" sz="1600" dirty="0" err="1">
                <a:solidFill>
                  <a:schemeClr val="tx1">
                    <a:lumMod val="65000"/>
                    <a:lumOff val="35000"/>
                  </a:schemeClr>
                </a:solidFill>
                <a:latin typeface="Lato" panose="020F0502020204030203" pitchFamily="34" charset="77"/>
              </a:rPr>
              <a:t>Faroult</a:t>
            </a:r>
            <a:r>
              <a:rPr lang="en-US" sz="1600" dirty="0">
                <a:solidFill>
                  <a:schemeClr val="tx1">
                    <a:lumMod val="65000"/>
                    <a:lumOff val="35000"/>
                  </a:schemeClr>
                </a:solidFill>
                <a:latin typeface="Lato" panose="020F0502020204030203" pitchFamily="34" charset="77"/>
              </a:rPr>
              <a:t>, Dr. </a:t>
            </a:r>
            <a:r>
              <a:rPr lang="en-US" sz="1600" dirty="0" err="1">
                <a:solidFill>
                  <a:schemeClr val="tx1">
                    <a:lumMod val="65000"/>
                    <a:lumOff val="35000"/>
                  </a:schemeClr>
                </a:solidFill>
                <a:latin typeface="Lato" panose="020F0502020204030203" pitchFamily="34" charset="77"/>
              </a:rPr>
              <a:t>Yuxin</a:t>
            </a:r>
            <a:r>
              <a:rPr lang="en-US" sz="1600" dirty="0">
                <a:solidFill>
                  <a:schemeClr val="tx1">
                    <a:lumMod val="65000"/>
                    <a:lumOff val="35000"/>
                  </a:schemeClr>
                </a:solidFill>
                <a:latin typeface="Lato" panose="020F0502020204030203" pitchFamily="34" charset="77"/>
              </a:rPr>
              <a:t> Ma and the authors of Database System Concepts (7</a:t>
            </a:r>
            <a:r>
              <a:rPr lang="en-US" sz="1600" baseline="30000" dirty="0">
                <a:solidFill>
                  <a:schemeClr val="tx1">
                    <a:lumMod val="65000"/>
                    <a:lumOff val="35000"/>
                  </a:schemeClr>
                </a:solidFill>
                <a:latin typeface="Lato" panose="020F0502020204030203" pitchFamily="34" charset="77"/>
              </a:rPr>
              <a:t>th</a:t>
            </a:r>
            <a:r>
              <a:rPr lang="en-US" sz="1600" dirty="0">
                <a:solidFill>
                  <a:schemeClr val="tx1">
                    <a:lumMod val="65000"/>
                    <a:lumOff val="35000"/>
                  </a:schemeClr>
                </a:solidFill>
                <a:latin typeface="Lato" panose="020F0502020204030203" pitchFamily="34" charset="77"/>
              </a:rPr>
              <a:t> Edition). </a:t>
            </a:r>
          </a:p>
          <a:p>
            <a:pPr marL="285750" indent="-285750">
              <a:buFont typeface="Arial" panose="020B0604020202020204" pitchFamily="34" charset="0"/>
              <a:buChar char="•"/>
            </a:pPr>
            <a:r>
              <a:rPr lang="en-US" sz="1600" dirty="0">
                <a:solidFill>
                  <a:schemeClr val="tx1">
                    <a:lumMod val="65000"/>
                    <a:lumOff val="35000"/>
                  </a:schemeClr>
                </a:solidFill>
                <a:latin typeface="Lato" panose="020F0502020204030203" pitchFamily="34" charset="77"/>
              </a:rPr>
              <a:t>Their original slides have been modified to adapt to the schedule of CS307 at </a:t>
            </a:r>
            <a:r>
              <a:rPr lang="en-US" sz="1600" dirty="0" err="1">
                <a:solidFill>
                  <a:schemeClr val="tx1">
                    <a:lumMod val="65000"/>
                    <a:lumOff val="35000"/>
                  </a:schemeClr>
                </a:solidFill>
                <a:latin typeface="Lato" panose="020F0502020204030203" pitchFamily="34" charset="77"/>
              </a:rPr>
              <a:t>SUSTech</a:t>
            </a:r>
            <a:r>
              <a:rPr lang="en-US" sz="1600" dirty="0">
                <a:solidFill>
                  <a:schemeClr val="tx1">
                    <a:lumMod val="65000"/>
                    <a:lumOff val="35000"/>
                  </a:schemeClr>
                </a:solidFill>
                <a:latin typeface="Lato" panose="020F0502020204030203" pitchFamily="34" charset="77"/>
              </a:rPr>
              <a:t>.</a:t>
            </a: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7346950" cy="5334000"/>
          </a:xfrm>
        </p:spPr>
        <p:txBody>
          <a:bodyPr/>
          <a:lstStyle/>
          <a:p>
            <a:r>
              <a:rPr lang="en-US" altLang="zh-CN" dirty="0">
                <a:cs typeface="Lato" panose="020F0502020204030203" pitchFamily="34" charset="0"/>
                <a:sym typeface="+mn-ea"/>
              </a:rPr>
              <a:t>To compute an aggregated result, we'll first retrieve data</a:t>
            </a:r>
          </a:p>
          <a:p>
            <a:pPr lvl="1"/>
            <a:r>
              <a:rPr lang="en-US" altLang="zh-CN" dirty="0">
                <a:cs typeface="Lato" panose="020F0502020204030203" pitchFamily="34" charset="0"/>
                <a:sym typeface="+mn-ea"/>
              </a:rPr>
              <a:t>Here, all rows are in the table</a:t>
            </a:r>
          </a:p>
          <a:p>
            <a:endParaRPr lang="zh-CN" altLang="en-US" dirty="0">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graphicFrame>
        <p:nvGraphicFramePr>
          <p:cNvPr id="8" name="Tableau 4"/>
          <p:cNvGraphicFramePr>
            <a:graphicFrameLocks noGrp="1"/>
          </p:cNvGraphicFramePr>
          <p:nvPr>
            <p:custDataLst>
              <p:tags r:id="rId1"/>
            </p:custDataLst>
          </p:nvPr>
        </p:nvGraphicFramePr>
        <p:xfrm>
          <a:off x="8239760" y="1558925"/>
          <a:ext cx="5028565" cy="5198930"/>
        </p:xfrm>
        <a:graphic>
          <a:graphicData uri="http://schemas.openxmlformats.org/drawingml/2006/table">
            <a:tbl>
              <a:tblPr firstRow="1" bandRow="1">
                <a:tableStyleId>{5C22544A-7EE6-4342-B048-85BDC9FD1C3A}</a:tableStyleId>
              </a:tblPr>
              <a:tblGrid>
                <a:gridCol w="1541145">
                  <a:extLst>
                    <a:ext uri="{9D8B030D-6E8A-4147-A177-3AD203B41FA5}">
                      <a16:colId xmlns:a16="http://schemas.microsoft.com/office/drawing/2014/main" val="20000"/>
                    </a:ext>
                  </a:extLst>
                </a:gridCol>
                <a:gridCol w="193294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tblGrid>
              <a:tr h="58737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dirty="0">
                          <a:solidFill>
                            <a:schemeClr val="tx1"/>
                          </a:solidFill>
                          <a:latin typeface="Lato" panose="020F0502020204030203" pitchFamily="34" charset="0"/>
                          <a:cs typeface="Lato" panose="020F0502020204030203" pitchFamily="34" charset="0"/>
                          <a:sym typeface="+mn-ea"/>
                        </a:rPr>
                        <a:t>country</a:t>
                      </a:r>
                      <a:endParaRPr lang="en-GB" sz="1600" b="1" kern="1200" dirty="0">
                        <a:solidFill>
                          <a:schemeClr val="tx1"/>
                        </a:solidFill>
                        <a:latin typeface="Lato" panose="020F0502020204030203" pitchFamily="34" charset="0"/>
                        <a:ea typeface="+mn-ea"/>
                        <a:cs typeface="Lato" panose="020F0502020204030203" pitchFamily="34" charset="0"/>
                        <a:sym typeface="+mn-ea"/>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dirty="0" err="1">
                          <a:solidFill>
                            <a:schemeClr val="tx1"/>
                          </a:solidFill>
                          <a:latin typeface="Lato" panose="020F0502020204030203" pitchFamily="34" charset="0"/>
                          <a:cs typeface="Lato" panose="020F0502020204030203" pitchFamily="34" charset="0"/>
                          <a:sym typeface="+mn-ea"/>
                        </a:rPr>
                        <a:t>year_released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dirty="0">
                          <a:solidFill>
                            <a:schemeClr val="tx1"/>
                          </a:solidFill>
                          <a:latin typeface="Lato" panose="020F0502020204030203" pitchFamily="34" charset="0"/>
                          <a:cs typeface="Lato" panose="020F0502020204030203" pitchFamily="34" charset="0"/>
                          <a:sym typeface="+mn-ea"/>
                        </a:rPr>
                        <a:t>title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70205">
                <a:tc>
                  <a:txBody>
                    <a:bodyPr/>
                    <a:lstStyle/>
                    <a:p>
                      <a:r>
                        <a:rPr lang="en-GB" sz="1600" dirty="0">
                          <a:solidFill>
                            <a:schemeClr val="tx1"/>
                          </a:solidFill>
                          <a:latin typeface="Lato" panose="020F0502020204030203" pitchFamily="34" charset="0"/>
                          <a:cs typeface="Lato" panose="020F0502020204030203" pitchFamily="34" charset="0"/>
                        </a:rPr>
                        <a:t>de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1985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Das Boot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0210">
                <a:tc>
                  <a:txBody>
                    <a:bodyPr/>
                    <a:lstStyle/>
                    <a:p>
                      <a:r>
                        <a:rPr lang="en-GB" sz="1600" dirty="0">
                          <a:solidFill>
                            <a:schemeClr val="tx1"/>
                          </a:solidFill>
                          <a:latin typeface="Lato" panose="020F0502020204030203" pitchFamily="34" charset="0"/>
                          <a:cs typeface="Lato" panose="020F0502020204030203" pitchFamily="34" charset="0"/>
                        </a:rPr>
                        <a:t>fr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1997</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Le cinquième élément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0845">
                <a:tc>
                  <a:txBody>
                    <a:bodyPr/>
                    <a:lstStyle/>
                    <a:p>
                      <a:r>
                        <a:rPr lang="en-GB" sz="1600" dirty="0">
                          <a:solidFill>
                            <a:schemeClr val="tx1"/>
                          </a:solidFill>
                          <a:latin typeface="Lato" panose="020F0502020204030203" pitchFamily="34" charset="0"/>
                          <a:cs typeface="Lato" panose="020F0502020204030203" pitchFamily="34" charset="0"/>
                        </a:rPr>
                        <a:t>fr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1946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La belle et la bête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0210">
                <a:tc>
                  <a:txBody>
                    <a:bodyPr/>
                    <a:lstStyle/>
                    <a:p>
                      <a:r>
                        <a:rPr lang="en-GB" sz="1600" dirty="0">
                          <a:solidFill>
                            <a:schemeClr val="tx1"/>
                          </a:solidFill>
                          <a:latin typeface="Lato" panose="020F0502020204030203" pitchFamily="34" charset="0"/>
                          <a:cs typeface="Lato" panose="020F0502020204030203" pitchFamily="34" charset="0"/>
                        </a:rPr>
                        <a:t>fr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1942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Les Visiteurs du Soir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0210">
                <a:tc>
                  <a:txBody>
                    <a:bodyPr/>
                    <a:lstStyle/>
                    <a:p>
                      <a:r>
                        <a:rPr lang="en-GB" sz="1600" dirty="0">
                          <a:solidFill>
                            <a:schemeClr val="tx1"/>
                          </a:solidFill>
                          <a:latin typeface="Lato" panose="020F0502020204030203" pitchFamily="34" charset="0"/>
                          <a:cs typeface="Lato" panose="020F0502020204030203" pitchFamily="34" charset="0"/>
                        </a:rPr>
                        <a:t>gb</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1962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Lawrence Of Arabia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0210">
                <a:tc>
                  <a:txBody>
                    <a:bodyPr/>
                    <a:lstStyle/>
                    <a:p>
                      <a:r>
                        <a:rPr lang="en-GB" sz="1600" dirty="0">
                          <a:solidFill>
                            <a:schemeClr val="tx1"/>
                          </a:solidFill>
                          <a:latin typeface="Lato" panose="020F0502020204030203" pitchFamily="34" charset="0"/>
                          <a:cs typeface="Lato" panose="020F0502020204030203" pitchFamily="34" charset="0"/>
                        </a:rPr>
                        <a:t>gb</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1949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The Third Man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40385">
                <a:tc>
                  <a:txBody>
                    <a:bodyPr/>
                    <a:lstStyle/>
                    <a:p>
                      <a:r>
                        <a:rPr lang="en-GB" sz="1600" dirty="0">
                          <a:solidFill>
                            <a:schemeClr val="tx1"/>
                          </a:solidFill>
                          <a:latin typeface="Lato" panose="020F0502020204030203" pitchFamily="34" charset="0"/>
                          <a:cs typeface="Lato" panose="020F0502020204030203" pitchFamily="34" charset="0"/>
                        </a:rPr>
                        <a:t>in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1975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Sholay</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40385">
                <a:tc>
                  <a:txBody>
                    <a:bodyPr/>
                    <a:lstStyle/>
                    <a:p>
                      <a:pPr>
                        <a:buNone/>
                      </a:pPr>
                      <a:r>
                        <a:rPr lang="en-GB" altLang="en-US" sz="1600" dirty="0">
                          <a:solidFill>
                            <a:schemeClr val="tx1"/>
                          </a:solidFill>
                          <a:latin typeface="Lato" panose="020F0502020204030203" pitchFamily="34" charset="0"/>
                          <a:cs typeface="Lato" panose="020F0502020204030203" pitchFamily="34" charset="0"/>
                        </a:rPr>
                        <a:t>in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GB" altLang="en-US" sz="1600" dirty="0">
                          <a:solidFill>
                            <a:schemeClr val="tx1"/>
                          </a:solidFill>
                          <a:latin typeface="Lato" panose="020F0502020204030203" pitchFamily="34" charset="0"/>
                          <a:cs typeface="Lato" panose="020F0502020204030203" pitchFamily="34" charset="0"/>
                        </a:rPr>
                        <a:t>1955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GB" altLang="en-US" sz="1600" dirty="0">
                          <a:solidFill>
                            <a:schemeClr val="tx1"/>
                          </a:solidFill>
                          <a:latin typeface="Lato" panose="020F0502020204030203" pitchFamily="34" charset="0"/>
                          <a:cs typeface="Lato" panose="020F0502020204030203" pitchFamily="34" charset="0"/>
                        </a:rPr>
                        <a:t>Pather Panchali</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40385">
                <a:tc>
                  <a:txBody>
                    <a:bodyPr/>
                    <a:lstStyle/>
                    <a:p>
                      <a:pPr>
                        <a:buNone/>
                      </a:pPr>
                      <a:r>
                        <a:rPr lang="en-GB" altLang="en-US" sz="1600" dirty="0">
                          <a:solidFill>
                            <a:schemeClr val="tx1"/>
                          </a:solidFill>
                          <a:latin typeface="Lato" panose="020F0502020204030203" pitchFamily="34" charset="0"/>
                          <a:cs typeface="Lato" panose="020F0502020204030203" pitchFamily="34" charset="0"/>
                        </a:rPr>
                        <a:t>jp</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GB" altLang="en-US" sz="1600" dirty="0">
                          <a:solidFill>
                            <a:schemeClr val="tx1"/>
                          </a:solidFill>
                          <a:latin typeface="Lato" panose="020F0502020204030203" pitchFamily="34" charset="0"/>
                          <a:cs typeface="Lato" panose="020F0502020204030203" pitchFamily="34" charset="0"/>
                        </a:rPr>
                        <a:t>1954</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GB" altLang="en-US" sz="1600" dirty="0">
                          <a:solidFill>
                            <a:schemeClr val="tx1"/>
                          </a:solidFill>
                          <a:latin typeface="Lato" panose="020F0502020204030203" pitchFamily="34" charset="0"/>
                          <a:cs typeface="Lato" panose="020F0502020204030203" pitchFamily="34" charset="0"/>
                        </a:rPr>
                        <a:t>Shichinin no Samurai</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pic>
        <p:nvPicPr>
          <p:cNvPr id="5" name="Picture 4">
            <a:extLst>
              <a:ext uri="{FF2B5EF4-FFF2-40B4-BE49-F238E27FC236}">
                <a16:creationId xmlns:a16="http://schemas.microsoft.com/office/drawing/2014/main" id="{2607DA8F-A7D4-AE40-D30B-96C478ED4D7C}"/>
              </a:ext>
            </a:extLst>
          </p:cNvPr>
          <p:cNvPicPr>
            <a:picLocks noChangeAspect="1"/>
          </p:cNvPicPr>
          <p:nvPr/>
        </p:nvPicPr>
        <p:blipFill>
          <a:blip r:embed="rId4"/>
          <a:stretch>
            <a:fillRect/>
          </a:stretch>
        </p:blipFill>
        <p:spPr>
          <a:xfrm>
            <a:off x="1641475" y="5251433"/>
            <a:ext cx="5740400" cy="2628649"/>
          </a:xfrm>
          <a:prstGeom prst="rect">
            <a:avLst/>
          </a:prstGeom>
        </p:spPr>
      </p:pic>
      <p:sp>
        <p:nvSpPr>
          <p:cNvPr id="9" name="Rectangle 8">
            <a:extLst>
              <a:ext uri="{FF2B5EF4-FFF2-40B4-BE49-F238E27FC236}">
                <a16:creationId xmlns:a16="http://schemas.microsoft.com/office/drawing/2014/main" id="{8610070F-4E5B-5457-C7B7-5C8EAB06AAD5}"/>
              </a:ext>
            </a:extLst>
          </p:cNvPr>
          <p:cNvSpPr/>
          <p:nvPr/>
        </p:nvSpPr>
        <p:spPr>
          <a:xfrm>
            <a:off x="8239759" y="6961257"/>
            <a:ext cx="5028565" cy="707886"/>
          </a:xfrm>
          <a:prstGeom prst="rect">
            <a:avLst/>
          </a:prstGeom>
        </p:spPr>
        <p:txBody>
          <a:bodyPr wrap="square">
            <a:spAutoFit/>
          </a:bodyPr>
          <a:lstStyle/>
          <a:p>
            <a:r>
              <a:rPr lang="en-US" altLang="zh-CN" sz="2000" dirty="0">
                <a:solidFill>
                  <a:srgbClr val="A2424F"/>
                </a:solidFill>
                <a:latin typeface="Lato" panose="020F0502020204030203" pitchFamily="34" charset="77"/>
                <a:cs typeface="Consolas" panose="020B0609020204030204" pitchFamily="49" charset="0"/>
              </a:rPr>
              <a:t>Note: Just for demonstration purpose, not the real data in the table </a:t>
            </a:r>
            <a:r>
              <a:rPr lang="en-US" altLang="zh-CN" sz="2000" dirty="0">
                <a:solidFill>
                  <a:srgbClr val="A2424F"/>
                </a:solidFill>
                <a:latin typeface="Consolas" panose="020B0609020204030204" pitchFamily="49" charset="0"/>
                <a:cs typeface="Consolas" panose="020B0609020204030204" pitchFamily="49" charset="0"/>
              </a:rPr>
              <a:t>movie</a:t>
            </a:r>
            <a:endParaRPr lang="en-US" altLang="zh-CN" sz="2000" u="sng" dirty="0">
              <a:solidFill>
                <a:schemeClr val="tx1">
                  <a:lumMod val="75000"/>
                  <a:lumOff val="25000"/>
                </a:schemeClr>
              </a:solidFill>
              <a:latin typeface="Consolas" panose="020B0609020204030204" pitchFamily="49" charset="0"/>
              <a:cs typeface="Consolas" panose="020B0609020204030204"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7346950" cy="5334000"/>
          </a:xfrm>
        </p:spPr>
        <p:txBody>
          <a:bodyPr/>
          <a:lstStyle/>
          <a:p>
            <a:r>
              <a:rPr lang="en-US" altLang="zh-CN" dirty="0">
                <a:cs typeface="Lato" panose="020F0502020204030203" pitchFamily="34" charset="0"/>
                <a:sym typeface="+mn-ea"/>
              </a:rPr>
              <a:t>To compute an aggregated result, we'll first retrieve data</a:t>
            </a:r>
          </a:p>
          <a:p>
            <a:pPr lvl="1"/>
            <a:r>
              <a:rPr lang="en-US" altLang="zh-CN" dirty="0">
                <a:cs typeface="Lato" panose="020F0502020204030203" pitchFamily="34" charset="0"/>
                <a:sym typeface="+mn-ea"/>
              </a:rPr>
              <a:t>Here, all rows are in the table</a:t>
            </a:r>
          </a:p>
          <a:p>
            <a:endParaRPr lang="en-US" altLang="zh-CN" dirty="0">
              <a:sym typeface="+mn-ea"/>
            </a:endParaRPr>
          </a:p>
          <a:p>
            <a:r>
              <a:rPr lang="en-US" altLang="zh-CN" dirty="0">
                <a:sym typeface="+mn-ea"/>
              </a:rPr>
              <a:t>Then, data will be regrouped according to the value in one or several columns</a:t>
            </a:r>
            <a:endParaRPr lang="en-US" altLang="zh-CN" dirty="0">
              <a:cs typeface="Lato" panose="020F0502020204030203" pitchFamily="34" charset="0"/>
              <a:sym typeface="+mn-ea"/>
            </a:endParaRPr>
          </a:p>
          <a:p>
            <a:endParaRPr lang="zh-CN" altLang="en-US" dirty="0">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graphicFrame>
        <p:nvGraphicFramePr>
          <p:cNvPr id="8" name="Tableau 4"/>
          <p:cNvGraphicFramePr>
            <a:graphicFrameLocks noGrp="1"/>
          </p:cNvGraphicFramePr>
          <p:nvPr>
            <p:custDataLst>
              <p:tags r:id="rId1"/>
            </p:custDataLst>
          </p:nvPr>
        </p:nvGraphicFramePr>
        <p:xfrm>
          <a:off x="8239760" y="1558925"/>
          <a:ext cx="5028565" cy="5198930"/>
        </p:xfrm>
        <a:graphic>
          <a:graphicData uri="http://schemas.openxmlformats.org/drawingml/2006/table">
            <a:tbl>
              <a:tblPr firstRow="1" bandRow="1">
                <a:tableStyleId>{5C22544A-7EE6-4342-B048-85BDC9FD1C3A}</a:tableStyleId>
              </a:tblPr>
              <a:tblGrid>
                <a:gridCol w="1541145">
                  <a:extLst>
                    <a:ext uri="{9D8B030D-6E8A-4147-A177-3AD203B41FA5}">
                      <a16:colId xmlns:a16="http://schemas.microsoft.com/office/drawing/2014/main" val="20000"/>
                    </a:ext>
                  </a:extLst>
                </a:gridCol>
                <a:gridCol w="193294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tblGrid>
              <a:tr h="58737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dirty="0">
                          <a:solidFill>
                            <a:schemeClr val="tx1"/>
                          </a:solidFill>
                          <a:latin typeface="Lato" panose="020F0502020204030203" pitchFamily="34" charset="0"/>
                          <a:cs typeface="Lato" panose="020F0502020204030203" pitchFamily="34" charset="0"/>
                          <a:sym typeface="+mn-ea"/>
                        </a:rPr>
                        <a:t>country</a:t>
                      </a:r>
                      <a:endParaRPr lang="en-GB" sz="1600" b="1" kern="1200" dirty="0">
                        <a:solidFill>
                          <a:schemeClr val="tx1"/>
                        </a:solidFill>
                        <a:latin typeface="Lato" panose="020F0502020204030203" pitchFamily="34" charset="0"/>
                        <a:ea typeface="+mn-ea"/>
                        <a:cs typeface="Lato" panose="020F0502020204030203" pitchFamily="34" charset="0"/>
                        <a:sym typeface="+mn-ea"/>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dirty="0" err="1">
                          <a:solidFill>
                            <a:schemeClr val="tx1"/>
                          </a:solidFill>
                          <a:latin typeface="Lato" panose="020F0502020204030203" pitchFamily="34" charset="0"/>
                          <a:cs typeface="Lato" panose="020F0502020204030203" pitchFamily="34" charset="0"/>
                          <a:sym typeface="+mn-ea"/>
                        </a:rPr>
                        <a:t>year_released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dirty="0">
                          <a:solidFill>
                            <a:schemeClr val="tx1"/>
                          </a:solidFill>
                          <a:latin typeface="Lato" panose="020F0502020204030203" pitchFamily="34" charset="0"/>
                          <a:cs typeface="Lato" panose="020F0502020204030203" pitchFamily="34" charset="0"/>
                          <a:sym typeface="+mn-ea"/>
                        </a:rPr>
                        <a:t>title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70205">
                <a:tc>
                  <a:txBody>
                    <a:bodyPr/>
                    <a:lstStyle/>
                    <a:p>
                      <a:r>
                        <a:rPr lang="en-GB" sz="1600" dirty="0">
                          <a:solidFill>
                            <a:schemeClr val="tx1"/>
                          </a:solidFill>
                          <a:latin typeface="Lato" panose="020F0502020204030203" pitchFamily="34" charset="0"/>
                          <a:cs typeface="Lato" panose="020F0502020204030203" pitchFamily="34" charset="0"/>
                        </a:rPr>
                        <a:t>de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1985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Das Boot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0210">
                <a:tc>
                  <a:txBody>
                    <a:bodyPr/>
                    <a:lstStyle/>
                    <a:p>
                      <a:r>
                        <a:rPr lang="en-GB" sz="1600" dirty="0">
                          <a:solidFill>
                            <a:schemeClr val="tx1"/>
                          </a:solidFill>
                          <a:latin typeface="Lato" panose="020F0502020204030203" pitchFamily="34" charset="0"/>
                          <a:cs typeface="Lato" panose="020F0502020204030203" pitchFamily="34" charset="0"/>
                        </a:rPr>
                        <a:t>fr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1997</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Le cinquième élément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0845">
                <a:tc>
                  <a:txBody>
                    <a:bodyPr/>
                    <a:lstStyle/>
                    <a:p>
                      <a:r>
                        <a:rPr lang="en-GB" sz="1600" dirty="0">
                          <a:solidFill>
                            <a:schemeClr val="tx1"/>
                          </a:solidFill>
                          <a:latin typeface="Lato" panose="020F0502020204030203" pitchFamily="34" charset="0"/>
                          <a:cs typeface="Lato" panose="020F0502020204030203" pitchFamily="34" charset="0"/>
                        </a:rPr>
                        <a:t>fr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1946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La belle et la bête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0210">
                <a:tc>
                  <a:txBody>
                    <a:bodyPr/>
                    <a:lstStyle/>
                    <a:p>
                      <a:r>
                        <a:rPr lang="en-GB" sz="1600" dirty="0">
                          <a:solidFill>
                            <a:schemeClr val="tx1"/>
                          </a:solidFill>
                          <a:latin typeface="Lato" panose="020F0502020204030203" pitchFamily="34" charset="0"/>
                          <a:cs typeface="Lato" panose="020F0502020204030203" pitchFamily="34" charset="0"/>
                        </a:rPr>
                        <a:t>fr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1942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Les Visiteurs du Soir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0210">
                <a:tc>
                  <a:txBody>
                    <a:bodyPr/>
                    <a:lstStyle/>
                    <a:p>
                      <a:r>
                        <a:rPr lang="en-GB" sz="1600" dirty="0">
                          <a:solidFill>
                            <a:schemeClr val="tx1"/>
                          </a:solidFill>
                          <a:latin typeface="Lato" panose="020F0502020204030203" pitchFamily="34" charset="0"/>
                          <a:cs typeface="Lato" panose="020F0502020204030203" pitchFamily="34" charset="0"/>
                        </a:rPr>
                        <a:t>gb</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1962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Lawrence Of Arabia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0210">
                <a:tc>
                  <a:txBody>
                    <a:bodyPr/>
                    <a:lstStyle/>
                    <a:p>
                      <a:r>
                        <a:rPr lang="en-GB" sz="1600" dirty="0">
                          <a:solidFill>
                            <a:schemeClr val="tx1"/>
                          </a:solidFill>
                          <a:latin typeface="Lato" panose="020F0502020204030203" pitchFamily="34" charset="0"/>
                          <a:cs typeface="Lato" panose="020F0502020204030203" pitchFamily="34" charset="0"/>
                        </a:rPr>
                        <a:t>gb</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1949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GB" sz="1600" dirty="0">
                          <a:solidFill>
                            <a:schemeClr val="tx1"/>
                          </a:solidFill>
                          <a:latin typeface="Lato" panose="020F0502020204030203" pitchFamily="34" charset="0"/>
                          <a:cs typeface="Lato" panose="020F0502020204030203" pitchFamily="34" charset="0"/>
                        </a:rPr>
                        <a:t>The Third Man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40385">
                <a:tc>
                  <a:txBody>
                    <a:bodyPr/>
                    <a:lstStyle/>
                    <a:p>
                      <a:r>
                        <a:rPr lang="en-GB" sz="1600" dirty="0">
                          <a:solidFill>
                            <a:schemeClr val="tx1"/>
                          </a:solidFill>
                          <a:latin typeface="Lato" panose="020F0502020204030203" pitchFamily="34" charset="0"/>
                          <a:cs typeface="Lato" panose="020F0502020204030203" pitchFamily="34" charset="0"/>
                        </a:rPr>
                        <a:t>in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1975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chemeClr val="tx1"/>
                          </a:solidFill>
                          <a:latin typeface="Lato" panose="020F0502020204030203" pitchFamily="34" charset="0"/>
                          <a:cs typeface="Lato" panose="020F0502020204030203" pitchFamily="34" charset="0"/>
                        </a:rPr>
                        <a:t>Sholay</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40385">
                <a:tc>
                  <a:txBody>
                    <a:bodyPr/>
                    <a:lstStyle/>
                    <a:p>
                      <a:pPr>
                        <a:buNone/>
                      </a:pPr>
                      <a:r>
                        <a:rPr lang="en-GB" altLang="en-US" sz="1600" dirty="0">
                          <a:solidFill>
                            <a:schemeClr val="tx1"/>
                          </a:solidFill>
                          <a:latin typeface="Lato" panose="020F0502020204030203" pitchFamily="34" charset="0"/>
                          <a:cs typeface="Lato" panose="020F0502020204030203" pitchFamily="34" charset="0"/>
                        </a:rPr>
                        <a:t>in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GB" altLang="en-US" sz="1600" dirty="0">
                          <a:solidFill>
                            <a:schemeClr val="tx1"/>
                          </a:solidFill>
                          <a:latin typeface="Lato" panose="020F0502020204030203" pitchFamily="34" charset="0"/>
                          <a:cs typeface="Lato" panose="020F0502020204030203" pitchFamily="34" charset="0"/>
                        </a:rPr>
                        <a:t>1955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GB" altLang="en-US" sz="1600" dirty="0">
                          <a:solidFill>
                            <a:schemeClr val="tx1"/>
                          </a:solidFill>
                          <a:latin typeface="Lato" panose="020F0502020204030203" pitchFamily="34" charset="0"/>
                          <a:cs typeface="Lato" panose="020F0502020204030203" pitchFamily="34" charset="0"/>
                        </a:rPr>
                        <a:t>Pather Panchali</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40385">
                <a:tc>
                  <a:txBody>
                    <a:bodyPr/>
                    <a:lstStyle/>
                    <a:p>
                      <a:pPr>
                        <a:buNone/>
                      </a:pPr>
                      <a:r>
                        <a:rPr lang="en-GB" altLang="en-US" sz="1600" dirty="0">
                          <a:solidFill>
                            <a:schemeClr val="tx1"/>
                          </a:solidFill>
                          <a:latin typeface="Lato" panose="020F0502020204030203" pitchFamily="34" charset="0"/>
                          <a:cs typeface="Lato" panose="020F0502020204030203" pitchFamily="34" charset="0"/>
                        </a:rPr>
                        <a:t>jp</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GB" altLang="en-US" sz="1600" dirty="0">
                          <a:solidFill>
                            <a:schemeClr val="tx1"/>
                          </a:solidFill>
                          <a:latin typeface="Lato" panose="020F0502020204030203" pitchFamily="34" charset="0"/>
                          <a:cs typeface="Lato" panose="020F0502020204030203" pitchFamily="34" charset="0"/>
                        </a:rPr>
                        <a:t>1954</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GB" altLang="en-US" sz="1600" dirty="0">
                          <a:solidFill>
                            <a:schemeClr val="tx1"/>
                          </a:solidFill>
                          <a:latin typeface="Lato" panose="020F0502020204030203" pitchFamily="34" charset="0"/>
                          <a:cs typeface="Lato" panose="020F0502020204030203" pitchFamily="34" charset="0"/>
                        </a:rPr>
                        <a:t>Shichinin no Samurai</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9" name="Rectangle 8">
            <a:extLst>
              <a:ext uri="{FF2B5EF4-FFF2-40B4-BE49-F238E27FC236}">
                <a16:creationId xmlns:a16="http://schemas.microsoft.com/office/drawing/2014/main" id="{8610070F-4E5B-5457-C7B7-5C8EAB06AAD5}"/>
              </a:ext>
            </a:extLst>
          </p:cNvPr>
          <p:cNvSpPr/>
          <p:nvPr/>
        </p:nvSpPr>
        <p:spPr>
          <a:xfrm>
            <a:off x="8239759" y="6961257"/>
            <a:ext cx="5028565" cy="707886"/>
          </a:xfrm>
          <a:prstGeom prst="rect">
            <a:avLst/>
          </a:prstGeom>
        </p:spPr>
        <p:txBody>
          <a:bodyPr wrap="square">
            <a:spAutoFit/>
          </a:bodyPr>
          <a:lstStyle/>
          <a:p>
            <a:r>
              <a:rPr lang="en-US" altLang="zh-CN" sz="2000" dirty="0">
                <a:solidFill>
                  <a:srgbClr val="A2424F"/>
                </a:solidFill>
                <a:latin typeface="Lato" panose="020F0502020204030203" pitchFamily="34" charset="77"/>
                <a:cs typeface="Consolas" panose="020B0609020204030204" pitchFamily="49" charset="0"/>
              </a:rPr>
              <a:t>Note: Just for demonstration purpose, not the real data in the table </a:t>
            </a:r>
            <a:r>
              <a:rPr lang="en-US" altLang="zh-CN" sz="2000" dirty="0">
                <a:solidFill>
                  <a:srgbClr val="A2424F"/>
                </a:solidFill>
                <a:latin typeface="Consolas" panose="020B0609020204030204" pitchFamily="49" charset="0"/>
                <a:cs typeface="Consolas" panose="020B0609020204030204" pitchFamily="49" charset="0"/>
              </a:rPr>
              <a:t>movie</a:t>
            </a:r>
            <a:endParaRPr lang="en-US" altLang="zh-CN" sz="2000" u="sng" dirty="0">
              <a:solidFill>
                <a:schemeClr val="tx1">
                  <a:lumMod val="75000"/>
                  <a:lumOff val="25000"/>
                </a:schemeClr>
              </a:solidFill>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D9B5AFF0-E2B8-7448-122A-963E4B5CF151}"/>
              </a:ext>
            </a:extLst>
          </p:cNvPr>
          <p:cNvPicPr>
            <a:picLocks noChangeAspect="1"/>
          </p:cNvPicPr>
          <p:nvPr/>
        </p:nvPicPr>
        <p:blipFill>
          <a:blip r:embed="rId4"/>
          <a:stretch>
            <a:fillRect/>
          </a:stretch>
        </p:blipFill>
        <p:spPr>
          <a:xfrm>
            <a:off x="1641475" y="5251433"/>
            <a:ext cx="5740400" cy="2628649"/>
          </a:xfrm>
          <a:prstGeom prst="rect">
            <a:avLst/>
          </a:prstGeom>
        </p:spPr>
      </p:pic>
      <p:sp>
        <p:nvSpPr>
          <p:cNvPr id="10" name="Rectangle 9">
            <a:extLst>
              <a:ext uri="{FF2B5EF4-FFF2-40B4-BE49-F238E27FC236}">
                <a16:creationId xmlns:a16="http://schemas.microsoft.com/office/drawing/2014/main" id="{69E2C9DD-7ABF-3A17-94EC-05348F694933}"/>
              </a:ext>
            </a:extLst>
          </p:cNvPr>
          <p:cNvSpPr/>
          <p:nvPr/>
        </p:nvSpPr>
        <p:spPr bwMode="auto">
          <a:xfrm>
            <a:off x="9601200" y="2133600"/>
            <a:ext cx="3810000" cy="339144"/>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1" name="Rectangle 10">
            <a:extLst>
              <a:ext uri="{FF2B5EF4-FFF2-40B4-BE49-F238E27FC236}">
                <a16:creationId xmlns:a16="http://schemas.microsoft.com/office/drawing/2014/main" id="{8FE70A45-EE2F-A1DE-946C-4EA17ED96B8F}"/>
              </a:ext>
            </a:extLst>
          </p:cNvPr>
          <p:cNvSpPr/>
          <p:nvPr/>
        </p:nvSpPr>
        <p:spPr bwMode="auto">
          <a:xfrm>
            <a:off x="9601200" y="2575775"/>
            <a:ext cx="3810000" cy="1558342"/>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2" name="Rectangle 11">
            <a:extLst>
              <a:ext uri="{FF2B5EF4-FFF2-40B4-BE49-F238E27FC236}">
                <a16:creationId xmlns:a16="http://schemas.microsoft.com/office/drawing/2014/main" id="{8845B82C-BA63-4728-720D-F9B32C207B55}"/>
              </a:ext>
            </a:extLst>
          </p:cNvPr>
          <p:cNvSpPr/>
          <p:nvPr/>
        </p:nvSpPr>
        <p:spPr bwMode="auto">
          <a:xfrm>
            <a:off x="9601200" y="4207099"/>
            <a:ext cx="3810000" cy="84142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3" name="Rectangle 12">
            <a:extLst>
              <a:ext uri="{FF2B5EF4-FFF2-40B4-BE49-F238E27FC236}">
                <a16:creationId xmlns:a16="http://schemas.microsoft.com/office/drawing/2014/main" id="{65F2BB89-B0A1-718F-01D2-2948B004196E}"/>
              </a:ext>
            </a:extLst>
          </p:cNvPr>
          <p:cNvSpPr/>
          <p:nvPr/>
        </p:nvSpPr>
        <p:spPr bwMode="auto">
          <a:xfrm>
            <a:off x="9601200" y="5147257"/>
            <a:ext cx="3810000" cy="84142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4" name="Rectangle 13">
            <a:extLst>
              <a:ext uri="{FF2B5EF4-FFF2-40B4-BE49-F238E27FC236}">
                <a16:creationId xmlns:a16="http://schemas.microsoft.com/office/drawing/2014/main" id="{95F2601F-70D1-63A8-EBEB-AEFC7F257EAE}"/>
              </a:ext>
            </a:extLst>
          </p:cNvPr>
          <p:cNvSpPr/>
          <p:nvPr/>
        </p:nvSpPr>
        <p:spPr bwMode="auto">
          <a:xfrm>
            <a:off x="9601200" y="6229083"/>
            <a:ext cx="3810000" cy="528772"/>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5" name="Rectangle 14">
            <a:extLst>
              <a:ext uri="{FF2B5EF4-FFF2-40B4-BE49-F238E27FC236}">
                <a16:creationId xmlns:a16="http://schemas.microsoft.com/office/drawing/2014/main" id="{D0AE1DBD-ABE8-1329-4F92-97EA7DA5FA71}"/>
              </a:ext>
            </a:extLst>
          </p:cNvPr>
          <p:cNvSpPr/>
          <p:nvPr/>
        </p:nvSpPr>
        <p:spPr>
          <a:xfrm>
            <a:off x="7391400" y="457200"/>
            <a:ext cx="6210702" cy="707886"/>
          </a:xfrm>
          <a:prstGeom prst="rect">
            <a:avLst/>
          </a:prstGeom>
        </p:spPr>
        <p:txBody>
          <a:bodyPr wrap="square">
            <a:spAutoFit/>
          </a:bodyPr>
          <a:lstStyle/>
          <a:p>
            <a:r>
              <a:rPr lang="en-US" altLang="zh-CN" sz="2000" dirty="0">
                <a:solidFill>
                  <a:srgbClr val="1086B9"/>
                </a:solidFill>
                <a:latin typeface="Lato" panose="020F0502020204030203" pitchFamily="34" charset="77"/>
                <a:cs typeface="Consolas" panose="020B0609020204030204" pitchFamily="49" charset="0"/>
              </a:rPr>
              <a:t>Grouped according to country</a:t>
            </a:r>
          </a:p>
          <a:p>
            <a:pPr marL="342900" indent="-342900">
              <a:buFont typeface="Arial" panose="020B0604020202020204" pitchFamily="34" charset="0"/>
              <a:buChar char="•"/>
            </a:pPr>
            <a:r>
              <a:rPr lang="en-US" altLang="zh-CN" sz="2000" dirty="0">
                <a:solidFill>
                  <a:schemeClr val="tx1">
                    <a:lumMod val="75000"/>
                    <a:lumOff val="25000"/>
                  </a:schemeClr>
                </a:solidFill>
                <a:latin typeface="Lato" panose="020F0502020204030203" pitchFamily="34" charset="77"/>
              </a:rPr>
              <a:t>Rows with the same value will be grouped together</a:t>
            </a:r>
          </a:p>
        </p:txBody>
      </p:sp>
      <p:sp>
        <p:nvSpPr>
          <p:cNvPr id="16" name="Rectangle 15">
            <a:extLst>
              <a:ext uri="{FF2B5EF4-FFF2-40B4-BE49-F238E27FC236}">
                <a16:creationId xmlns:a16="http://schemas.microsoft.com/office/drawing/2014/main" id="{4F8D4139-F281-4C86-8C16-66C51CEA14E8}"/>
              </a:ext>
            </a:extLst>
          </p:cNvPr>
          <p:cNvSpPr/>
          <p:nvPr/>
        </p:nvSpPr>
        <p:spPr bwMode="auto">
          <a:xfrm>
            <a:off x="8185150" y="2041265"/>
            <a:ext cx="1111250" cy="4792790"/>
          </a:xfrm>
          <a:prstGeom prst="rect">
            <a:avLst/>
          </a:prstGeom>
          <a:noFill/>
          <a:ln w="28575" cap="flat" cmpd="sng" algn="ctr">
            <a:solidFill>
              <a:srgbClr val="1086B9"/>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744906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1" y="1981200"/>
            <a:ext cx="8763000" cy="5334000"/>
          </a:xfrm>
        </p:spPr>
        <p:txBody>
          <a:bodyPr/>
          <a:lstStyle/>
          <a:p>
            <a:r>
              <a:rPr lang="en-US" altLang="zh-CN" dirty="0">
                <a:cs typeface="Lato" panose="020F0502020204030203" pitchFamily="34" charset="0"/>
                <a:sym typeface="+mn-ea"/>
              </a:rPr>
              <a:t>If we want to </a:t>
            </a:r>
            <a:r>
              <a:rPr lang="en-US" altLang="zh-CN" dirty="0">
                <a:solidFill>
                  <a:srgbClr val="A2424F"/>
                </a:solidFill>
                <a:cs typeface="Lato" panose="020F0502020204030203" pitchFamily="34" charset="0"/>
                <a:sym typeface="+mn-ea"/>
              </a:rPr>
              <a:t>group by country</a:t>
            </a:r>
          </a:p>
          <a:p>
            <a:pPr lvl="1"/>
            <a:r>
              <a:rPr lang="en-US" altLang="zh-CN" dirty="0">
                <a:cs typeface="Lato" panose="020F0502020204030203" pitchFamily="34" charset="0"/>
                <a:sym typeface="+mn-ea"/>
              </a:rPr>
              <a:t>… and, </a:t>
            </a:r>
            <a:r>
              <a:rPr lang="en-US" altLang="zh-CN" dirty="0">
                <a:solidFill>
                  <a:srgbClr val="A2424F"/>
                </a:solidFill>
                <a:cs typeface="Lato" panose="020F0502020204030203" pitchFamily="34" charset="0"/>
                <a:sym typeface="+mn-ea"/>
              </a:rPr>
              <a:t>for each country (group)</a:t>
            </a:r>
            <a:r>
              <a:rPr lang="en-US" altLang="zh-CN" dirty="0">
                <a:solidFill>
                  <a:schemeClr val="tx1"/>
                </a:solidFill>
                <a:cs typeface="Lato" panose="020F0502020204030203" pitchFamily="34" charset="0"/>
                <a:sym typeface="+mn-ea"/>
              </a:rPr>
              <a:t>,</a:t>
            </a:r>
            <a:r>
              <a:rPr lang="en-US" altLang="zh-CN" dirty="0">
                <a:solidFill>
                  <a:srgbClr val="A2424F"/>
                </a:solidFill>
                <a:cs typeface="Lato" panose="020F0502020204030203" pitchFamily="34" charset="0"/>
                <a:sym typeface="+mn-ea"/>
              </a:rPr>
              <a:t> </a:t>
            </a:r>
            <a:r>
              <a:rPr lang="en-US" altLang="zh-CN" dirty="0">
                <a:cs typeface="Lato" panose="020F0502020204030203" pitchFamily="34" charset="0"/>
                <a:sym typeface="+mn-ea"/>
              </a:rPr>
              <a:t>the aggregate function </a:t>
            </a:r>
            <a:r>
              <a:rPr lang="en-US" altLang="zh-CN" dirty="0">
                <a:solidFill>
                  <a:srgbClr val="A2424F"/>
                </a:solidFill>
                <a:latin typeface="Consolas" panose="020B0609020204030204" pitchFamily="49" charset="0"/>
                <a:cs typeface="Consolas" panose="020B0609020204030204" pitchFamily="49" charset="0"/>
                <a:sym typeface="+mn-ea"/>
              </a:rPr>
              <a:t>count</a:t>
            </a:r>
            <a:r>
              <a:rPr lang="en-US" altLang="zh-CN" dirty="0">
                <a:latin typeface="Consolas" panose="020B0609020204030204" pitchFamily="49" charset="0"/>
                <a:cs typeface="Consolas" panose="020B0609020204030204" pitchFamily="49" charset="0"/>
                <a:sym typeface="+mn-ea"/>
              </a:rPr>
              <a:t>(*) </a:t>
            </a:r>
            <a:r>
              <a:rPr lang="en-US" altLang="zh-CN" dirty="0">
                <a:cs typeface="Lato" panose="020F0502020204030203" pitchFamily="34" charset="0"/>
                <a:sym typeface="+mn-ea"/>
              </a:rPr>
              <a:t>tells </a:t>
            </a:r>
            <a:r>
              <a:rPr lang="en-US" altLang="zh-CN" u="sng" dirty="0">
                <a:cs typeface="Lato" panose="020F0502020204030203" pitchFamily="34" charset="0"/>
                <a:sym typeface="+mn-ea"/>
              </a:rPr>
              <a:t>how many movies there are</a:t>
            </a:r>
          </a:p>
          <a:p>
            <a:pPr lvl="2"/>
            <a:r>
              <a:rPr lang="en-US" altLang="zh-CN" dirty="0">
                <a:cs typeface="Lato" panose="020F0502020204030203" pitchFamily="34" charset="0"/>
                <a:sym typeface="+mn-ea"/>
              </a:rPr>
              <a:t>“how many movies” = “how many rows”</a:t>
            </a:r>
            <a:endParaRPr lang="zh-CN" altLang="en-US" dirty="0">
              <a:cs typeface="Lato" panose="020F0502020204030203" pitchFamily="34" charset="0"/>
            </a:endParaRPr>
          </a:p>
          <a:p>
            <a:pPr marL="0" indent="0">
              <a:buNone/>
            </a:pPr>
            <a:endParaRPr lang="en-US" altLang="zh-CN" dirty="0">
              <a:solidFill>
                <a:srgbClr val="000000">
                  <a:lumMod val="75000"/>
                  <a:lumOff val="25000"/>
                </a:srgbClr>
              </a:solidFill>
              <a:ea typeface="楷体" panose="02010609060101010101" pitchFamily="49" charset="-122"/>
              <a:cs typeface="Lato" panose="020F0502020204030203" pitchFamily="34" charset="0"/>
              <a:sym typeface="+mn-ea"/>
            </a:endParaRPr>
          </a:p>
          <a:p>
            <a:pPr marL="0" indent="0">
              <a:buNone/>
            </a:pPr>
            <a:endParaRPr lang="en-US" altLang="zh-CN" dirty="0">
              <a:solidFill>
                <a:srgbClr val="000000">
                  <a:lumMod val="75000"/>
                  <a:lumOff val="25000"/>
                </a:srgbClr>
              </a:solidFill>
              <a:ea typeface="楷体" panose="02010609060101010101" pitchFamily="49" charset="-122"/>
              <a:cs typeface="Lato" panose="020F0502020204030203" pitchFamily="34" charset="0"/>
              <a:sym typeface="+mn-ea"/>
            </a:endParaRPr>
          </a:p>
          <a:p>
            <a:r>
              <a:rPr lang="en-US" altLang="zh-CN" dirty="0">
                <a:solidFill>
                  <a:srgbClr val="000000">
                    <a:lumMod val="75000"/>
                    <a:lumOff val="25000"/>
                  </a:srgbClr>
                </a:solidFill>
                <a:ea typeface="楷体" panose="02010609060101010101" pitchFamily="49" charset="-122"/>
                <a:cs typeface="Lato" panose="020F0502020204030203" pitchFamily="34" charset="0"/>
                <a:sym typeface="+mn-ea"/>
              </a:rPr>
              <a:t>The query result</a:t>
            </a:r>
          </a:p>
          <a:p>
            <a:pPr lvl="1"/>
            <a:r>
              <a:rPr lang="en-US" altLang="zh-CN" dirty="0">
                <a:solidFill>
                  <a:srgbClr val="000000">
                    <a:lumMod val="75000"/>
                    <a:lumOff val="25000"/>
                  </a:srgbClr>
                </a:solidFill>
                <a:ea typeface="楷体" panose="02010609060101010101" pitchFamily="49" charset="-122"/>
                <a:cs typeface="Lato" panose="020F0502020204030203" pitchFamily="34" charset="0"/>
                <a:sym typeface="+mn-ea"/>
              </a:rPr>
              <a:t>One row for each group</a:t>
            </a:r>
          </a:p>
          <a:p>
            <a:pPr lvl="1"/>
            <a:r>
              <a:rPr lang="en-US" altLang="zh-CN" dirty="0">
                <a:solidFill>
                  <a:srgbClr val="000000">
                    <a:lumMod val="75000"/>
                    <a:lumOff val="25000"/>
                  </a:srgbClr>
                </a:solidFill>
                <a:ea typeface="楷体" panose="02010609060101010101" pitchFamily="49" charset="-122"/>
                <a:cs typeface="Lato" panose="020F0502020204030203" pitchFamily="34" charset="0"/>
                <a:sym typeface="+mn-ea"/>
              </a:rPr>
              <a:t>The statistical value is attached in another column</a:t>
            </a:r>
            <a:endParaRPr lang="zh-CN" altLang="en-US" dirty="0">
              <a:cs typeface="Lato" panose="020F0502020204030203" pitchFamily="34" charset="0"/>
            </a:endParaRPr>
          </a:p>
          <a:p>
            <a:endParaRPr lang="fr-FR" b="1" dirty="0">
              <a:solidFill>
                <a:srgbClr val="009900"/>
              </a:solidFill>
              <a:cs typeface="Lato" panose="020F0502020204030203" pitchFamily="34" charset="0"/>
            </a:endParaRPr>
          </a:p>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9" name="Picture 8">
            <a:extLst>
              <a:ext uri="{FF2B5EF4-FFF2-40B4-BE49-F238E27FC236}">
                <a16:creationId xmlns:a16="http://schemas.microsoft.com/office/drawing/2014/main" id="{FF6383C1-68A8-A9F3-0E56-0747853CD6C1}"/>
              </a:ext>
            </a:extLst>
          </p:cNvPr>
          <p:cNvPicPr>
            <a:picLocks noChangeAspect="1"/>
          </p:cNvPicPr>
          <p:nvPr/>
        </p:nvPicPr>
        <p:blipFill>
          <a:blip r:embed="rId3"/>
          <a:stretch>
            <a:fillRect/>
          </a:stretch>
        </p:blipFill>
        <p:spPr>
          <a:xfrm>
            <a:off x="9211435" y="1497169"/>
            <a:ext cx="5207000" cy="3124200"/>
          </a:xfrm>
          <a:prstGeom prst="rect">
            <a:avLst/>
          </a:prstGeom>
        </p:spPr>
      </p:pic>
      <p:pic>
        <p:nvPicPr>
          <p:cNvPr id="10" name="Picture 9">
            <a:extLst>
              <a:ext uri="{FF2B5EF4-FFF2-40B4-BE49-F238E27FC236}">
                <a16:creationId xmlns:a16="http://schemas.microsoft.com/office/drawing/2014/main" id="{A4F23B1A-5701-C523-90BD-087F11629EE8}"/>
              </a:ext>
            </a:extLst>
          </p:cNvPr>
          <p:cNvPicPr>
            <a:picLocks noChangeAspect="1"/>
          </p:cNvPicPr>
          <p:nvPr/>
        </p:nvPicPr>
        <p:blipFill>
          <a:blip r:embed="rId4"/>
          <a:stretch>
            <a:fillRect/>
          </a:stretch>
        </p:blipFill>
        <p:spPr>
          <a:xfrm>
            <a:off x="10047498" y="4484910"/>
            <a:ext cx="3534873" cy="341449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1" y="1981200"/>
            <a:ext cx="8763000" cy="5334000"/>
          </a:xfrm>
        </p:spPr>
        <p:txBody>
          <a:bodyPr/>
          <a:lstStyle/>
          <a:p>
            <a:r>
              <a:rPr lang="en-US" altLang="zh-CN" dirty="0">
                <a:cs typeface="Lato" panose="020F0502020204030203" pitchFamily="34" charset="0"/>
                <a:sym typeface="+mn-ea"/>
              </a:rPr>
              <a:t>If we want to </a:t>
            </a:r>
            <a:r>
              <a:rPr lang="en-US" altLang="zh-CN" dirty="0">
                <a:solidFill>
                  <a:srgbClr val="A2424F"/>
                </a:solidFill>
                <a:cs typeface="Lato" panose="020F0502020204030203" pitchFamily="34" charset="0"/>
                <a:sym typeface="+mn-ea"/>
              </a:rPr>
              <a:t>group by country</a:t>
            </a:r>
          </a:p>
          <a:p>
            <a:pPr lvl="1"/>
            <a:r>
              <a:rPr lang="en-US" altLang="zh-CN" dirty="0">
                <a:cs typeface="Lato" panose="020F0502020204030203" pitchFamily="34" charset="0"/>
                <a:sym typeface="+mn-ea"/>
              </a:rPr>
              <a:t>… and, </a:t>
            </a:r>
            <a:r>
              <a:rPr lang="en-US" altLang="zh-CN" dirty="0">
                <a:solidFill>
                  <a:srgbClr val="A2424F"/>
                </a:solidFill>
                <a:cs typeface="Lato" panose="020F0502020204030203" pitchFamily="34" charset="0"/>
                <a:sym typeface="+mn-ea"/>
              </a:rPr>
              <a:t>for each country (group)</a:t>
            </a:r>
            <a:r>
              <a:rPr lang="en-US" altLang="zh-CN" dirty="0">
                <a:solidFill>
                  <a:schemeClr val="tx1"/>
                </a:solidFill>
                <a:cs typeface="Lato" panose="020F0502020204030203" pitchFamily="34" charset="0"/>
                <a:sym typeface="+mn-ea"/>
              </a:rPr>
              <a:t>,</a:t>
            </a:r>
            <a:r>
              <a:rPr lang="en-US" altLang="zh-CN" dirty="0">
                <a:solidFill>
                  <a:srgbClr val="A2424F"/>
                </a:solidFill>
                <a:cs typeface="Lato" panose="020F0502020204030203" pitchFamily="34" charset="0"/>
                <a:sym typeface="+mn-ea"/>
              </a:rPr>
              <a:t> </a:t>
            </a:r>
            <a:r>
              <a:rPr lang="en-US" altLang="zh-CN" dirty="0">
                <a:cs typeface="Lato" panose="020F0502020204030203" pitchFamily="34" charset="0"/>
                <a:sym typeface="+mn-ea"/>
              </a:rPr>
              <a:t>the aggregate function </a:t>
            </a:r>
            <a:r>
              <a:rPr lang="en-US" altLang="zh-CN" dirty="0">
                <a:solidFill>
                  <a:srgbClr val="A2424F"/>
                </a:solidFill>
                <a:latin typeface="Consolas" panose="020B0609020204030204" pitchFamily="49" charset="0"/>
                <a:cs typeface="Consolas" panose="020B0609020204030204" pitchFamily="49" charset="0"/>
                <a:sym typeface="+mn-ea"/>
              </a:rPr>
              <a:t>count</a:t>
            </a:r>
            <a:r>
              <a:rPr lang="en-US" altLang="zh-CN" dirty="0">
                <a:latin typeface="Consolas" panose="020B0609020204030204" pitchFamily="49" charset="0"/>
                <a:cs typeface="Consolas" panose="020B0609020204030204" pitchFamily="49" charset="0"/>
                <a:sym typeface="+mn-ea"/>
              </a:rPr>
              <a:t>(*) </a:t>
            </a:r>
            <a:r>
              <a:rPr lang="en-US" altLang="zh-CN" dirty="0">
                <a:cs typeface="Lato" panose="020F0502020204030203" pitchFamily="34" charset="0"/>
                <a:sym typeface="+mn-ea"/>
              </a:rPr>
              <a:t>tells </a:t>
            </a:r>
            <a:r>
              <a:rPr lang="en-US" altLang="zh-CN" u="sng" dirty="0">
                <a:cs typeface="Lato" panose="020F0502020204030203" pitchFamily="34" charset="0"/>
                <a:sym typeface="+mn-ea"/>
              </a:rPr>
              <a:t>how many movies there are</a:t>
            </a:r>
          </a:p>
          <a:p>
            <a:pPr lvl="2"/>
            <a:r>
              <a:rPr lang="en-US" altLang="zh-CN" dirty="0">
                <a:cs typeface="Lato" panose="020F0502020204030203" pitchFamily="34" charset="0"/>
                <a:sym typeface="+mn-ea"/>
              </a:rPr>
              <a:t>“how many movies” = “how many rows”</a:t>
            </a:r>
            <a:endParaRPr lang="zh-CN" altLang="en-US" dirty="0">
              <a:cs typeface="Lato" panose="020F0502020204030203" pitchFamily="34" charset="0"/>
            </a:endParaRPr>
          </a:p>
          <a:p>
            <a:pPr marL="0" indent="0">
              <a:buNone/>
            </a:pPr>
            <a:endParaRPr lang="en-US" altLang="zh-CN" dirty="0">
              <a:solidFill>
                <a:srgbClr val="000000">
                  <a:lumMod val="75000"/>
                  <a:lumOff val="25000"/>
                </a:srgbClr>
              </a:solidFill>
              <a:ea typeface="楷体" panose="02010609060101010101" pitchFamily="49" charset="-122"/>
              <a:cs typeface="Lato" panose="020F0502020204030203" pitchFamily="34" charset="0"/>
              <a:sym typeface="+mn-ea"/>
            </a:endParaRPr>
          </a:p>
          <a:p>
            <a:pPr marL="0" indent="0">
              <a:buNone/>
            </a:pPr>
            <a:endParaRPr lang="en-US" altLang="zh-CN" dirty="0">
              <a:solidFill>
                <a:srgbClr val="000000">
                  <a:lumMod val="75000"/>
                  <a:lumOff val="25000"/>
                </a:srgbClr>
              </a:solidFill>
              <a:ea typeface="楷体" panose="02010609060101010101" pitchFamily="49" charset="-122"/>
              <a:cs typeface="Lato" panose="020F0502020204030203" pitchFamily="34" charset="0"/>
              <a:sym typeface="+mn-ea"/>
            </a:endParaRPr>
          </a:p>
          <a:p>
            <a:r>
              <a:rPr lang="en-US" altLang="zh-CN" dirty="0">
                <a:solidFill>
                  <a:srgbClr val="000000">
                    <a:lumMod val="75000"/>
                    <a:lumOff val="25000"/>
                  </a:srgbClr>
                </a:solidFill>
                <a:ea typeface="楷体" panose="02010609060101010101" pitchFamily="49" charset="-122"/>
                <a:cs typeface="Lato" panose="020F0502020204030203" pitchFamily="34" charset="0"/>
                <a:sym typeface="+mn-ea"/>
              </a:rPr>
              <a:t>The query result</a:t>
            </a:r>
          </a:p>
          <a:p>
            <a:pPr lvl="1"/>
            <a:r>
              <a:rPr lang="en-US" altLang="zh-CN" dirty="0">
                <a:solidFill>
                  <a:srgbClr val="000000">
                    <a:lumMod val="75000"/>
                    <a:lumOff val="25000"/>
                  </a:srgbClr>
                </a:solidFill>
                <a:ea typeface="楷体" panose="02010609060101010101" pitchFamily="49" charset="-122"/>
                <a:cs typeface="Lato" panose="020F0502020204030203" pitchFamily="34" charset="0"/>
                <a:sym typeface="+mn-ea"/>
              </a:rPr>
              <a:t>One row for each group</a:t>
            </a:r>
          </a:p>
          <a:p>
            <a:pPr lvl="1"/>
            <a:r>
              <a:rPr lang="en-US" altLang="zh-CN" dirty="0">
                <a:solidFill>
                  <a:srgbClr val="000000">
                    <a:lumMod val="75000"/>
                    <a:lumOff val="25000"/>
                  </a:srgbClr>
                </a:solidFill>
                <a:ea typeface="楷体" panose="02010609060101010101" pitchFamily="49" charset="-122"/>
                <a:cs typeface="Lato" panose="020F0502020204030203" pitchFamily="34" charset="0"/>
                <a:sym typeface="+mn-ea"/>
              </a:rPr>
              <a:t>The statistical value is attached in another column</a:t>
            </a:r>
            <a:endParaRPr lang="zh-CN" altLang="en-US" dirty="0">
              <a:cs typeface="Lato" panose="020F0502020204030203" pitchFamily="34" charset="0"/>
            </a:endParaRPr>
          </a:p>
          <a:p>
            <a:endParaRPr lang="fr-FR" altLang="zh-CN" b="1" dirty="0">
              <a:solidFill>
                <a:srgbClr val="009900"/>
              </a:solidFill>
              <a:cs typeface="Lato" panose="020F0502020204030203" pitchFamily="34" charset="0"/>
            </a:endParaRPr>
          </a:p>
          <a:p>
            <a:endParaRPr lang="fr-FR" altLang="zh-CN"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9" name="Picture 8">
            <a:extLst>
              <a:ext uri="{FF2B5EF4-FFF2-40B4-BE49-F238E27FC236}">
                <a16:creationId xmlns:a16="http://schemas.microsoft.com/office/drawing/2014/main" id="{FF6383C1-68A8-A9F3-0E56-0747853CD6C1}"/>
              </a:ext>
            </a:extLst>
          </p:cNvPr>
          <p:cNvPicPr>
            <a:picLocks noChangeAspect="1"/>
          </p:cNvPicPr>
          <p:nvPr/>
        </p:nvPicPr>
        <p:blipFill>
          <a:blip r:embed="rId3"/>
          <a:stretch>
            <a:fillRect/>
          </a:stretch>
        </p:blipFill>
        <p:spPr>
          <a:xfrm>
            <a:off x="9211435" y="1497169"/>
            <a:ext cx="5207000" cy="3124200"/>
          </a:xfrm>
          <a:prstGeom prst="rect">
            <a:avLst/>
          </a:prstGeom>
        </p:spPr>
      </p:pic>
      <p:pic>
        <p:nvPicPr>
          <p:cNvPr id="10" name="Picture 9">
            <a:extLst>
              <a:ext uri="{FF2B5EF4-FFF2-40B4-BE49-F238E27FC236}">
                <a16:creationId xmlns:a16="http://schemas.microsoft.com/office/drawing/2014/main" id="{A4F23B1A-5701-C523-90BD-087F11629EE8}"/>
              </a:ext>
            </a:extLst>
          </p:cNvPr>
          <p:cNvPicPr>
            <a:picLocks noChangeAspect="1"/>
          </p:cNvPicPr>
          <p:nvPr/>
        </p:nvPicPr>
        <p:blipFill>
          <a:blip r:embed="rId4"/>
          <a:stretch>
            <a:fillRect/>
          </a:stretch>
        </p:blipFill>
        <p:spPr>
          <a:xfrm>
            <a:off x="10047498" y="4484910"/>
            <a:ext cx="3534873" cy="3414490"/>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2F75E896-4C4A-12CA-BC7E-9DBD6DA40FFA}"/>
              </a:ext>
            </a:extLst>
          </p:cNvPr>
          <p:cNvSpPr/>
          <p:nvPr/>
        </p:nvSpPr>
        <p:spPr bwMode="auto">
          <a:xfrm>
            <a:off x="10668000" y="3013655"/>
            <a:ext cx="3189668" cy="270457"/>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7" name="Rectangle 6">
            <a:extLst>
              <a:ext uri="{FF2B5EF4-FFF2-40B4-BE49-F238E27FC236}">
                <a16:creationId xmlns:a16="http://schemas.microsoft.com/office/drawing/2014/main" id="{6426B0A5-7127-EFF6-6959-605DF5A78C28}"/>
              </a:ext>
            </a:extLst>
          </p:cNvPr>
          <p:cNvSpPr/>
          <p:nvPr/>
        </p:nvSpPr>
        <p:spPr bwMode="auto">
          <a:xfrm>
            <a:off x="11658600" y="4507605"/>
            <a:ext cx="1923771" cy="292995"/>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cxnSp>
        <p:nvCxnSpPr>
          <p:cNvPr id="5" name="Straight Arrow Connector 4">
            <a:extLst>
              <a:ext uri="{FF2B5EF4-FFF2-40B4-BE49-F238E27FC236}">
                <a16:creationId xmlns:a16="http://schemas.microsoft.com/office/drawing/2014/main" id="{47158BFC-996B-62B1-B161-F161D0777398}"/>
              </a:ext>
            </a:extLst>
          </p:cNvPr>
          <p:cNvCxnSpPr>
            <a:cxnSpLocks/>
            <a:stCxn id="6" idx="2"/>
            <a:endCxn id="7" idx="0"/>
          </p:cNvCxnSpPr>
          <p:nvPr/>
        </p:nvCxnSpPr>
        <p:spPr bwMode="auto">
          <a:xfrm>
            <a:off x="12262834" y="3284112"/>
            <a:ext cx="357652" cy="1223493"/>
          </a:xfrm>
          <a:prstGeom prst="straightConnector1">
            <a:avLst/>
          </a:prstGeom>
          <a:solidFill>
            <a:schemeClr val="accent1"/>
          </a:solidFill>
          <a:ln w="38100" cap="flat" cmpd="sng" algn="ctr">
            <a:solidFill>
              <a:srgbClr val="A2424F"/>
            </a:solidFill>
            <a:prstDash val="solid"/>
            <a:round/>
            <a:headEnd type="none" w="med" len="med"/>
            <a:tailEnd type="triangle"/>
          </a:ln>
        </p:spPr>
      </p:cxnSp>
      <p:sp>
        <p:nvSpPr>
          <p:cNvPr id="12" name="Rectangle 11">
            <a:extLst>
              <a:ext uri="{FF2B5EF4-FFF2-40B4-BE49-F238E27FC236}">
                <a16:creationId xmlns:a16="http://schemas.microsoft.com/office/drawing/2014/main" id="{6EF970BE-A914-477E-2C89-B7C061108465}"/>
              </a:ext>
            </a:extLst>
          </p:cNvPr>
          <p:cNvSpPr/>
          <p:nvPr/>
        </p:nvSpPr>
        <p:spPr>
          <a:xfrm>
            <a:off x="10668000" y="590281"/>
            <a:ext cx="3733800" cy="1015663"/>
          </a:xfrm>
          <a:prstGeom prst="rect">
            <a:avLst/>
          </a:prstGeom>
        </p:spPr>
        <p:txBody>
          <a:bodyPr wrap="square">
            <a:spAutoFit/>
          </a:bodyPr>
          <a:lstStyle/>
          <a:p>
            <a:r>
              <a:rPr lang="en-US" altLang="zh-CN" sz="2000" dirty="0">
                <a:solidFill>
                  <a:srgbClr val="A2424F"/>
                </a:solidFill>
                <a:latin typeface="Lato" panose="020F0502020204030203" pitchFamily="34" charset="77"/>
                <a:cs typeface="Consolas" panose="020B0609020204030204" pitchFamily="49" charset="0"/>
              </a:rPr>
              <a:t>By the way, we can </a:t>
            </a:r>
            <a:r>
              <a:rPr lang="en-US" altLang="zh-CN" sz="2000" b="1" u="sng" dirty="0">
                <a:solidFill>
                  <a:srgbClr val="A2424F"/>
                </a:solidFill>
                <a:latin typeface="Lato" panose="020F0502020204030203" pitchFamily="34" charset="77"/>
                <a:cs typeface="Consolas" panose="020B0609020204030204" pitchFamily="49" charset="0"/>
              </a:rPr>
              <a:t>rename</a:t>
            </a:r>
            <a:r>
              <a:rPr lang="en-US" altLang="zh-CN" sz="2000" dirty="0">
                <a:solidFill>
                  <a:srgbClr val="A2424F"/>
                </a:solidFill>
                <a:latin typeface="Lato" panose="020F0502020204030203" pitchFamily="34" charset="77"/>
                <a:cs typeface="Consolas" panose="020B0609020204030204" pitchFamily="49" charset="0"/>
              </a:rPr>
              <a:t> the column of the aggregate function, like below</a:t>
            </a:r>
          </a:p>
        </p:txBody>
      </p:sp>
    </p:spTree>
    <p:extLst>
      <p:ext uri="{BB962C8B-B14F-4D97-AF65-F5344CB8AC3E}">
        <p14:creationId xmlns:p14="http://schemas.microsoft.com/office/powerpoint/2010/main" val="900689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1" y="1981200"/>
            <a:ext cx="8763000" cy="5334000"/>
          </a:xfrm>
        </p:spPr>
        <p:txBody>
          <a:bodyPr/>
          <a:lstStyle/>
          <a:p>
            <a:r>
              <a:rPr lang="en-US" altLang="zh-CN" dirty="0">
                <a:cs typeface="Lato" panose="020F0502020204030203" pitchFamily="34" charset="0"/>
                <a:sym typeface="+mn-ea"/>
              </a:rPr>
              <a:t>If we want to </a:t>
            </a:r>
            <a:r>
              <a:rPr lang="en-US" altLang="zh-CN" dirty="0">
                <a:solidFill>
                  <a:srgbClr val="A2424F"/>
                </a:solidFill>
                <a:cs typeface="Lato" panose="020F0502020204030203" pitchFamily="34" charset="0"/>
                <a:sym typeface="+mn-ea"/>
              </a:rPr>
              <a:t>group by country</a:t>
            </a:r>
          </a:p>
          <a:p>
            <a:pPr lvl="1"/>
            <a:r>
              <a:rPr lang="en-US" altLang="zh-CN" dirty="0">
                <a:cs typeface="Lato" panose="020F0502020204030203" pitchFamily="34" charset="0"/>
                <a:sym typeface="+mn-ea"/>
              </a:rPr>
              <a:t>… and, </a:t>
            </a:r>
            <a:r>
              <a:rPr lang="en-US" altLang="zh-CN" dirty="0">
                <a:solidFill>
                  <a:srgbClr val="A2424F"/>
                </a:solidFill>
                <a:cs typeface="Lato" panose="020F0502020204030203" pitchFamily="34" charset="0"/>
                <a:sym typeface="+mn-ea"/>
              </a:rPr>
              <a:t>for each country (group)</a:t>
            </a:r>
            <a:r>
              <a:rPr lang="en-US" altLang="zh-CN" dirty="0">
                <a:solidFill>
                  <a:schemeClr val="tx1"/>
                </a:solidFill>
                <a:cs typeface="Lato" panose="020F0502020204030203" pitchFamily="34" charset="0"/>
                <a:sym typeface="+mn-ea"/>
              </a:rPr>
              <a:t>,</a:t>
            </a:r>
            <a:r>
              <a:rPr lang="en-US" altLang="zh-CN" dirty="0">
                <a:solidFill>
                  <a:srgbClr val="A2424F"/>
                </a:solidFill>
                <a:cs typeface="Lato" panose="020F0502020204030203" pitchFamily="34" charset="0"/>
                <a:sym typeface="+mn-ea"/>
              </a:rPr>
              <a:t> </a:t>
            </a:r>
            <a:r>
              <a:rPr lang="en-US" altLang="zh-CN" dirty="0">
                <a:cs typeface="Lato" panose="020F0502020204030203" pitchFamily="34" charset="0"/>
                <a:sym typeface="+mn-ea"/>
              </a:rPr>
              <a:t>the aggregate function </a:t>
            </a:r>
            <a:r>
              <a:rPr lang="en-US" altLang="zh-CN" dirty="0">
                <a:solidFill>
                  <a:srgbClr val="A2424F"/>
                </a:solidFill>
                <a:latin typeface="Consolas" panose="020B0609020204030204" pitchFamily="49" charset="0"/>
                <a:cs typeface="Consolas" panose="020B0609020204030204" pitchFamily="49" charset="0"/>
                <a:sym typeface="+mn-ea"/>
              </a:rPr>
              <a:t>count</a:t>
            </a:r>
            <a:r>
              <a:rPr lang="en-US" altLang="zh-CN" dirty="0">
                <a:latin typeface="Consolas" panose="020B0609020204030204" pitchFamily="49" charset="0"/>
                <a:cs typeface="Consolas" panose="020B0609020204030204" pitchFamily="49" charset="0"/>
                <a:sym typeface="+mn-ea"/>
              </a:rPr>
              <a:t>(*) </a:t>
            </a:r>
            <a:r>
              <a:rPr lang="en-US" altLang="zh-CN" dirty="0">
                <a:cs typeface="Lato" panose="020F0502020204030203" pitchFamily="34" charset="0"/>
                <a:sym typeface="+mn-ea"/>
              </a:rPr>
              <a:t>tells </a:t>
            </a:r>
            <a:r>
              <a:rPr lang="en-US" altLang="zh-CN" u="sng" dirty="0">
                <a:cs typeface="Lato" panose="020F0502020204030203" pitchFamily="34" charset="0"/>
                <a:sym typeface="+mn-ea"/>
              </a:rPr>
              <a:t>how many movies there are</a:t>
            </a:r>
          </a:p>
          <a:p>
            <a:pPr lvl="2"/>
            <a:r>
              <a:rPr lang="en-US" altLang="zh-CN" dirty="0">
                <a:cs typeface="Lato" panose="020F0502020204030203" pitchFamily="34" charset="0"/>
                <a:sym typeface="+mn-ea"/>
              </a:rPr>
              <a:t>“how many movies” = “how many rows”</a:t>
            </a:r>
            <a:endParaRPr lang="zh-CN" altLang="en-US" dirty="0">
              <a:cs typeface="Lato" panose="020F0502020204030203" pitchFamily="34" charset="0"/>
            </a:endParaRPr>
          </a:p>
          <a:p>
            <a:pPr marL="0" indent="0">
              <a:buNone/>
            </a:pPr>
            <a:endParaRPr lang="en-US" altLang="zh-CN" dirty="0">
              <a:solidFill>
                <a:srgbClr val="000000">
                  <a:lumMod val="75000"/>
                  <a:lumOff val="25000"/>
                </a:srgbClr>
              </a:solidFill>
              <a:ea typeface="楷体" panose="02010609060101010101" pitchFamily="49" charset="-122"/>
              <a:cs typeface="Lato" panose="020F0502020204030203" pitchFamily="34" charset="0"/>
              <a:sym typeface="+mn-ea"/>
            </a:endParaRPr>
          </a:p>
          <a:p>
            <a:pPr marL="0" indent="0">
              <a:buNone/>
            </a:pPr>
            <a:endParaRPr lang="en-US" altLang="zh-CN" dirty="0">
              <a:solidFill>
                <a:srgbClr val="000000">
                  <a:lumMod val="75000"/>
                  <a:lumOff val="25000"/>
                </a:srgbClr>
              </a:solidFill>
              <a:ea typeface="楷体" panose="02010609060101010101" pitchFamily="49" charset="-122"/>
              <a:cs typeface="Lato" panose="020F0502020204030203" pitchFamily="34" charset="0"/>
              <a:sym typeface="+mn-ea"/>
            </a:endParaRPr>
          </a:p>
          <a:p>
            <a:r>
              <a:rPr lang="en-US" altLang="zh-CN" dirty="0">
                <a:solidFill>
                  <a:srgbClr val="000000">
                    <a:lumMod val="75000"/>
                    <a:lumOff val="25000"/>
                  </a:srgbClr>
                </a:solidFill>
                <a:ea typeface="楷体" panose="02010609060101010101" pitchFamily="49" charset="-122"/>
                <a:cs typeface="Lato" panose="020F0502020204030203" pitchFamily="34" charset="0"/>
                <a:sym typeface="+mn-ea"/>
              </a:rPr>
              <a:t>The query result</a:t>
            </a:r>
          </a:p>
          <a:p>
            <a:pPr lvl="1"/>
            <a:r>
              <a:rPr lang="en-US" altLang="zh-CN" dirty="0">
                <a:solidFill>
                  <a:srgbClr val="000000">
                    <a:lumMod val="75000"/>
                    <a:lumOff val="25000"/>
                  </a:srgbClr>
                </a:solidFill>
                <a:ea typeface="楷体" panose="02010609060101010101" pitchFamily="49" charset="-122"/>
                <a:cs typeface="Lato" panose="020F0502020204030203" pitchFamily="34" charset="0"/>
                <a:sym typeface="+mn-ea"/>
              </a:rPr>
              <a:t>One row for each group</a:t>
            </a:r>
          </a:p>
          <a:p>
            <a:pPr lvl="1"/>
            <a:r>
              <a:rPr lang="en-US" altLang="zh-CN" dirty="0">
                <a:solidFill>
                  <a:srgbClr val="000000">
                    <a:lumMod val="75000"/>
                    <a:lumOff val="25000"/>
                  </a:srgbClr>
                </a:solidFill>
                <a:ea typeface="楷体" panose="02010609060101010101" pitchFamily="49" charset="-122"/>
                <a:cs typeface="Lato" panose="020F0502020204030203" pitchFamily="34" charset="0"/>
                <a:sym typeface="+mn-ea"/>
              </a:rPr>
              <a:t>The statistical value is attached in another column</a:t>
            </a:r>
            <a:endParaRPr lang="zh-CN" altLang="en-US" dirty="0">
              <a:cs typeface="Lato" panose="020F0502020204030203" pitchFamily="34" charset="0"/>
            </a:endParaRPr>
          </a:p>
          <a:p>
            <a:endParaRPr lang="fr-FR" altLang="zh-CN" b="1" dirty="0">
              <a:solidFill>
                <a:srgbClr val="009900"/>
              </a:solidFill>
              <a:cs typeface="Lato" panose="020F0502020204030203" pitchFamily="34" charset="0"/>
            </a:endParaRPr>
          </a:p>
          <a:p>
            <a:endParaRPr lang="fr-FR" altLang="zh-CN"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9" name="Picture 8">
            <a:extLst>
              <a:ext uri="{FF2B5EF4-FFF2-40B4-BE49-F238E27FC236}">
                <a16:creationId xmlns:a16="http://schemas.microsoft.com/office/drawing/2014/main" id="{FF6383C1-68A8-A9F3-0E56-0747853CD6C1}"/>
              </a:ext>
            </a:extLst>
          </p:cNvPr>
          <p:cNvPicPr>
            <a:picLocks noChangeAspect="1"/>
          </p:cNvPicPr>
          <p:nvPr/>
        </p:nvPicPr>
        <p:blipFill>
          <a:blip r:embed="rId3"/>
          <a:stretch>
            <a:fillRect/>
          </a:stretch>
        </p:blipFill>
        <p:spPr>
          <a:xfrm>
            <a:off x="9211435" y="1497169"/>
            <a:ext cx="5207000" cy="3124200"/>
          </a:xfrm>
          <a:prstGeom prst="rect">
            <a:avLst/>
          </a:prstGeom>
        </p:spPr>
      </p:pic>
      <p:pic>
        <p:nvPicPr>
          <p:cNvPr id="10" name="Picture 9">
            <a:extLst>
              <a:ext uri="{FF2B5EF4-FFF2-40B4-BE49-F238E27FC236}">
                <a16:creationId xmlns:a16="http://schemas.microsoft.com/office/drawing/2014/main" id="{A4F23B1A-5701-C523-90BD-087F11629EE8}"/>
              </a:ext>
            </a:extLst>
          </p:cNvPr>
          <p:cNvPicPr>
            <a:picLocks noChangeAspect="1"/>
          </p:cNvPicPr>
          <p:nvPr/>
        </p:nvPicPr>
        <p:blipFill>
          <a:blip r:embed="rId4"/>
          <a:stretch>
            <a:fillRect/>
          </a:stretch>
        </p:blipFill>
        <p:spPr>
          <a:xfrm>
            <a:off x="10047498" y="4484910"/>
            <a:ext cx="3534873" cy="3414490"/>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2F75E896-4C4A-12CA-BC7E-9DBD6DA40FFA}"/>
              </a:ext>
            </a:extLst>
          </p:cNvPr>
          <p:cNvSpPr/>
          <p:nvPr/>
        </p:nvSpPr>
        <p:spPr bwMode="auto">
          <a:xfrm>
            <a:off x="10668000" y="3013655"/>
            <a:ext cx="3189668" cy="270457"/>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7" name="Rectangle 6">
            <a:extLst>
              <a:ext uri="{FF2B5EF4-FFF2-40B4-BE49-F238E27FC236}">
                <a16:creationId xmlns:a16="http://schemas.microsoft.com/office/drawing/2014/main" id="{6426B0A5-7127-EFF6-6959-605DF5A78C28}"/>
              </a:ext>
            </a:extLst>
          </p:cNvPr>
          <p:cNvSpPr/>
          <p:nvPr/>
        </p:nvSpPr>
        <p:spPr bwMode="auto">
          <a:xfrm>
            <a:off x="11658600" y="4507605"/>
            <a:ext cx="1923771" cy="292995"/>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cxnSp>
        <p:nvCxnSpPr>
          <p:cNvPr id="5" name="Straight Arrow Connector 4">
            <a:extLst>
              <a:ext uri="{FF2B5EF4-FFF2-40B4-BE49-F238E27FC236}">
                <a16:creationId xmlns:a16="http://schemas.microsoft.com/office/drawing/2014/main" id="{47158BFC-996B-62B1-B161-F161D0777398}"/>
              </a:ext>
            </a:extLst>
          </p:cNvPr>
          <p:cNvCxnSpPr>
            <a:cxnSpLocks/>
            <a:stCxn id="6" idx="2"/>
            <a:endCxn id="7" idx="0"/>
          </p:cNvCxnSpPr>
          <p:nvPr/>
        </p:nvCxnSpPr>
        <p:spPr bwMode="auto">
          <a:xfrm>
            <a:off x="12262834" y="3284112"/>
            <a:ext cx="357652" cy="1223493"/>
          </a:xfrm>
          <a:prstGeom prst="straightConnector1">
            <a:avLst/>
          </a:prstGeom>
          <a:solidFill>
            <a:schemeClr val="accent1"/>
          </a:solidFill>
          <a:ln w="38100" cap="flat" cmpd="sng" algn="ctr">
            <a:solidFill>
              <a:srgbClr val="A2424F"/>
            </a:solidFill>
            <a:prstDash val="solid"/>
            <a:round/>
            <a:headEnd type="none" w="med" len="med"/>
            <a:tailEnd type="triangle"/>
          </a:ln>
        </p:spPr>
      </p:cxnSp>
      <p:sp>
        <p:nvSpPr>
          <p:cNvPr id="12" name="Rectangle 11">
            <a:extLst>
              <a:ext uri="{FF2B5EF4-FFF2-40B4-BE49-F238E27FC236}">
                <a16:creationId xmlns:a16="http://schemas.microsoft.com/office/drawing/2014/main" id="{6EF970BE-A914-477E-2C89-B7C061108465}"/>
              </a:ext>
            </a:extLst>
          </p:cNvPr>
          <p:cNvSpPr/>
          <p:nvPr/>
        </p:nvSpPr>
        <p:spPr>
          <a:xfrm>
            <a:off x="10668000" y="590281"/>
            <a:ext cx="3733800" cy="1631216"/>
          </a:xfrm>
          <a:prstGeom prst="rect">
            <a:avLst/>
          </a:prstGeom>
        </p:spPr>
        <p:txBody>
          <a:bodyPr wrap="square">
            <a:spAutoFit/>
          </a:bodyPr>
          <a:lstStyle/>
          <a:p>
            <a:r>
              <a:rPr lang="en-US" altLang="zh-CN" sz="2000" dirty="0">
                <a:solidFill>
                  <a:srgbClr val="A2424F"/>
                </a:solidFill>
                <a:latin typeface="Lato" panose="020F0502020204030203" pitchFamily="34" charset="77"/>
                <a:cs typeface="Consolas" panose="020B0609020204030204" pitchFamily="49" charset="0"/>
              </a:rPr>
              <a:t>By the way, we can </a:t>
            </a:r>
            <a:r>
              <a:rPr lang="en-US" altLang="zh-CN" sz="2000" b="1" u="sng" dirty="0">
                <a:solidFill>
                  <a:srgbClr val="A2424F"/>
                </a:solidFill>
                <a:latin typeface="Lato" panose="020F0502020204030203" pitchFamily="34" charset="77"/>
                <a:cs typeface="Consolas" panose="020B0609020204030204" pitchFamily="49" charset="0"/>
              </a:rPr>
              <a:t>rename</a:t>
            </a:r>
            <a:r>
              <a:rPr lang="en-US" altLang="zh-CN" sz="2000" dirty="0">
                <a:solidFill>
                  <a:srgbClr val="A2424F"/>
                </a:solidFill>
                <a:latin typeface="Lato" panose="020F0502020204030203" pitchFamily="34" charset="77"/>
                <a:cs typeface="Consolas" panose="020B0609020204030204" pitchFamily="49" charset="0"/>
              </a:rPr>
              <a:t> the column of the aggregate function, like below</a:t>
            </a:r>
          </a:p>
          <a:p>
            <a:pPr marL="342900" indent="-342900">
              <a:buFont typeface="Arial" panose="020B0604020202020204" pitchFamily="34" charset="0"/>
              <a:buChar char="•"/>
            </a:pPr>
            <a:r>
              <a:rPr lang="en-US" altLang="zh-CN" sz="2000" dirty="0">
                <a:solidFill>
                  <a:schemeClr val="tx1">
                    <a:lumMod val="85000"/>
                    <a:lumOff val="15000"/>
                  </a:schemeClr>
                </a:solidFill>
                <a:latin typeface="Lato" panose="020F0502020204030203" pitchFamily="34" charset="77"/>
                <a:cs typeface="Consolas" panose="020B0609020204030204" pitchFamily="49" charset="0"/>
              </a:rPr>
              <a:t>… or, the client will generate a </a:t>
            </a:r>
            <a:r>
              <a:rPr lang="en-US" altLang="zh-CN" sz="2000" u="sng" dirty="0">
                <a:solidFill>
                  <a:schemeClr val="tx1">
                    <a:lumMod val="85000"/>
                    <a:lumOff val="15000"/>
                  </a:schemeClr>
                </a:solidFill>
                <a:latin typeface="Lato" panose="020F0502020204030203" pitchFamily="34" charset="77"/>
                <a:cs typeface="Consolas" panose="020B0609020204030204" pitchFamily="49" charset="0"/>
              </a:rPr>
              <a:t>temporary name</a:t>
            </a:r>
            <a:endParaRPr lang="en-US" altLang="zh-CN" sz="2000" dirty="0">
              <a:solidFill>
                <a:schemeClr val="tx1">
                  <a:lumMod val="85000"/>
                  <a:lumOff val="15000"/>
                </a:schemeClr>
              </a:solidFill>
              <a:latin typeface="Lato" panose="020F0502020204030203" pitchFamily="34" charset="77"/>
              <a:cs typeface="Consolas" panose="020B0609020204030204" pitchFamily="49" charset="0"/>
            </a:endParaRPr>
          </a:p>
        </p:txBody>
      </p:sp>
      <p:grpSp>
        <p:nvGrpSpPr>
          <p:cNvPr id="4" name="Group 3">
            <a:extLst>
              <a:ext uri="{FF2B5EF4-FFF2-40B4-BE49-F238E27FC236}">
                <a16:creationId xmlns:a16="http://schemas.microsoft.com/office/drawing/2014/main" id="{C1E60AFA-685C-4EF0-D4AD-A306EE10D84C}"/>
              </a:ext>
            </a:extLst>
          </p:cNvPr>
          <p:cNvGrpSpPr/>
          <p:nvPr/>
        </p:nvGrpSpPr>
        <p:grpSpPr>
          <a:xfrm>
            <a:off x="8748331" y="1851857"/>
            <a:ext cx="1386269" cy="373840"/>
            <a:chOff x="9143999" y="1607360"/>
            <a:chExt cx="1386269" cy="373840"/>
          </a:xfrm>
        </p:grpSpPr>
        <p:pic>
          <p:nvPicPr>
            <p:cNvPr id="13" name="Picture 12">
              <a:extLst>
                <a:ext uri="{FF2B5EF4-FFF2-40B4-BE49-F238E27FC236}">
                  <a16:creationId xmlns:a16="http://schemas.microsoft.com/office/drawing/2014/main" id="{DB376C35-5E12-2956-7C95-8B6A523BFB9B}"/>
                </a:ext>
              </a:extLst>
            </p:cNvPr>
            <p:cNvPicPr>
              <a:picLocks noChangeAspect="1"/>
            </p:cNvPicPr>
            <p:nvPr/>
          </p:nvPicPr>
          <p:blipFill rotWithShape="1">
            <a:blip r:embed="rId5"/>
            <a:srcRect l="24721" b="59116"/>
            <a:stretch/>
          </p:blipFill>
          <p:spPr>
            <a:xfrm>
              <a:off x="9143999" y="1607360"/>
              <a:ext cx="1386269" cy="373840"/>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C7A348A1-91CA-865F-593A-F1F14016A23A}"/>
                </a:ext>
              </a:extLst>
            </p:cNvPr>
            <p:cNvSpPr/>
            <p:nvPr/>
          </p:nvSpPr>
          <p:spPr bwMode="auto">
            <a:xfrm>
              <a:off x="9262951" y="1648063"/>
              <a:ext cx="1210793" cy="269103"/>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grpSp>
      <p:sp>
        <p:nvSpPr>
          <p:cNvPr id="8" name="Right Arrow 7">
            <a:extLst>
              <a:ext uri="{FF2B5EF4-FFF2-40B4-BE49-F238E27FC236}">
                <a16:creationId xmlns:a16="http://schemas.microsoft.com/office/drawing/2014/main" id="{70557AB2-AE17-BB69-16A0-404A917D8686}"/>
              </a:ext>
            </a:extLst>
          </p:cNvPr>
          <p:cNvSpPr/>
          <p:nvPr/>
        </p:nvSpPr>
        <p:spPr bwMode="auto">
          <a:xfrm rot="10800000">
            <a:off x="10234143" y="1851857"/>
            <a:ext cx="754666" cy="350074"/>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Tree>
    <p:extLst>
      <p:ext uri="{BB962C8B-B14F-4D97-AF65-F5344CB8AC3E}">
        <p14:creationId xmlns:p14="http://schemas.microsoft.com/office/powerpoint/2010/main" val="824654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1" y="1981200"/>
            <a:ext cx="7011352" cy="5334000"/>
          </a:xfrm>
        </p:spPr>
        <p:txBody>
          <a:bodyPr/>
          <a:lstStyle/>
          <a:p>
            <a:r>
              <a:rPr lang="en-US" altLang="zh-CN" dirty="0">
                <a:cs typeface="Lato" panose="020F0502020204030203" pitchFamily="34" charset="0"/>
                <a:sym typeface="+mn-ea"/>
              </a:rPr>
              <a:t>Group on several columns</a:t>
            </a:r>
          </a:p>
          <a:p>
            <a:pPr lvl="1"/>
            <a:r>
              <a:rPr lang="en-US" altLang="zh-CN" dirty="0">
                <a:cs typeface="Lato" panose="020F0502020204030203" pitchFamily="34" charset="0"/>
                <a:sym typeface="+mn-ea"/>
              </a:rPr>
              <a:t>Any column that </a:t>
            </a:r>
            <a:r>
              <a:rPr lang="en-US" altLang="zh-CN" u="sng" dirty="0">
                <a:cs typeface="Lato" panose="020F0502020204030203" pitchFamily="34" charset="0"/>
                <a:sym typeface="+mn-ea"/>
              </a:rPr>
              <a:t>is NOT returned by an aggregate function </a:t>
            </a:r>
            <a:r>
              <a:rPr lang="en-US" altLang="zh-CN" dirty="0">
                <a:cs typeface="Lato" panose="020F0502020204030203" pitchFamily="34" charset="0"/>
                <a:sym typeface="+mn-ea"/>
              </a:rPr>
              <a:t>and </a:t>
            </a:r>
            <a:r>
              <a:rPr lang="en-US" altLang="zh-CN" u="sng" dirty="0">
                <a:cs typeface="Lato" panose="020F0502020204030203" pitchFamily="34" charset="0"/>
                <a:sym typeface="+mn-ea"/>
              </a:rPr>
              <a:t>appears after </a:t>
            </a:r>
            <a:r>
              <a:rPr lang="en-US" altLang="zh-CN" u="sng" dirty="0">
                <a:solidFill>
                  <a:srgbClr val="A2424F"/>
                </a:solidFill>
                <a:latin typeface="Consolas" panose="020B0609020204030204" pitchFamily="49" charset="0"/>
                <a:cs typeface="Consolas" panose="020B0609020204030204" pitchFamily="49" charset="0"/>
                <a:sym typeface="+mn-ea"/>
              </a:rPr>
              <a:t>select</a:t>
            </a:r>
            <a:r>
              <a:rPr lang="en-US" altLang="zh-CN" dirty="0">
                <a:solidFill>
                  <a:srgbClr val="A2424F"/>
                </a:solidFill>
                <a:cs typeface="Lato" panose="020F0502020204030203" pitchFamily="34" charset="0"/>
                <a:sym typeface="+mn-ea"/>
              </a:rPr>
              <a:t> </a:t>
            </a:r>
            <a:r>
              <a:rPr lang="en-US" altLang="zh-CN" dirty="0">
                <a:cs typeface="Lato" panose="020F0502020204030203" pitchFamily="34" charset="0"/>
                <a:sym typeface="+mn-ea"/>
              </a:rPr>
              <a:t>must also appear after </a:t>
            </a:r>
            <a:r>
              <a:rPr lang="en-US" altLang="zh-CN" dirty="0">
                <a:solidFill>
                  <a:srgbClr val="A2424F"/>
                </a:solidFill>
                <a:latin typeface="Consolas" panose="020B0609020204030204" pitchFamily="49" charset="0"/>
                <a:cs typeface="Consolas" panose="020B0609020204030204" pitchFamily="49" charset="0"/>
                <a:sym typeface="+mn-ea"/>
              </a:rPr>
              <a:t>group by</a:t>
            </a:r>
            <a:endParaRPr lang="zh-CN" altLang="en-US" dirty="0">
              <a:solidFill>
                <a:srgbClr val="A2424F"/>
              </a:solidFill>
              <a:latin typeface="Consolas" panose="020B0609020204030204" pitchFamily="49" charset="0"/>
              <a:cs typeface="Consolas" panose="020B0609020204030204" pitchFamily="49" charset="0"/>
            </a:endParaRPr>
          </a:p>
          <a:p>
            <a:endParaRPr lang="fr-FR" b="1" dirty="0">
              <a:solidFill>
                <a:srgbClr val="009900"/>
              </a:solidFill>
              <a:cs typeface="Lato" panose="020F0502020204030203" pitchFamily="34" charset="0"/>
            </a:endParaRPr>
          </a:p>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7" name="Picture 6">
            <a:extLst>
              <a:ext uri="{FF2B5EF4-FFF2-40B4-BE49-F238E27FC236}">
                <a16:creationId xmlns:a16="http://schemas.microsoft.com/office/drawing/2014/main" id="{DFF27E11-5953-A03B-773E-33A039BA9D80}"/>
              </a:ext>
            </a:extLst>
          </p:cNvPr>
          <p:cNvPicPr>
            <a:picLocks noChangeAspect="1"/>
          </p:cNvPicPr>
          <p:nvPr/>
        </p:nvPicPr>
        <p:blipFill>
          <a:blip r:embed="rId3"/>
          <a:stretch>
            <a:fillRect/>
          </a:stretch>
        </p:blipFill>
        <p:spPr>
          <a:xfrm>
            <a:off x="1308577" y="3915255"/>
            <a:ext cx="6070600" cy="3954094"/>
          </a:xfrm>
          <a:prstGeom prst="rect">
            <a:avLst/>
          </a:prstGeom>
        </p:spPr>
      </p:pic>
      <p:pic>
        <p:nvPicPr>
          <p:cNvPr id="8" name="Picture 7">
            <a:extLst>
              <a:ext uri="{FF2B5EF4-FFF2-40B4-BE49-F238E27FC236}">
                <a16:creationId xmlns:a16="http://schemas.microsoft.com/office/drawing/2014/main" id="{6726C3E9-CF34-0062-DEC5-2F290CCD6A7D}"/>
              </a:ext>
            </a:extLst>
          </p:cNvPr>
          <p:cNvPicPr>
            <a:picLocks noChangeAspect="1"/>
          </p:cNvPicPr>
          <p:nvPr/>
        </p:nvPicPr>
        <p:blipFill>
          <a:blip r:embed="rId4"/>
          <a:stretch>
            <a:fillRect/>
          </a:stretch>
        </p:blipFill>
        <p:spPr>
          <a:xfrm>
            <a:off x="8156241" y="4133352"/>
            <a:ext cx="5188120" cy="3517900"/>
          </a:xfrm>
          <a:prstGeom prst="rect">
            <a:avLst/>
          </a:prstGeom>
        </p:spPr>
      </p:pic>
      <p:sp>
        <p:nvSpPr>
          <p:cNvPr id="9" name="Rectangle 8">
            <a:extLst>
              <a:ext uri="{FF2B5EF4-FFF2-40B4-BE49-F238E27FC236}">
                <a16:creationId xmlns:a16="http://schemas.microsoft.com/office/drawing/2014/main" id="{1AA60C8F-5270-9A94-F504-8A50FCE21FEA}"/>
              </a:ext>
            </a:extLst>
          </p:cNvPr>
          <p:cNvSpPr/>
          <p:nvPr/>
        </p:nvSpPr>
        <p:spPr>
          <a:xfrm>
            <a:off x="8426201" y="3263411"/>
            <a:ext cx="4648200" cy="707886"/>
          </a:xfrm>
          <a:prstGeom prst="rect">
            <a:avLst/>
          </a:prstGeom>
        </p:spPr>
        <p:txBody>
          <a:bodyPr wrap="square">
            <a:spAutoFit/>
          </a:bodyPr>
          <a:lstStyle/>
          <a:p>
            <a:pPr algn="ctr"/>
            <a:r>
              <a:rPr lang="en-US" altLang="zh-CN" sz="2000" dirty="0">
                <a:solidFill>
                  <a:srgbClr val="A2424F"/>
                </a:solidFill>
                <a:latin typeface="Lato" panose="020F0502020204030203" pitchFamily="34" charset="77"/>
                <a:cs typeface="Consolas" panose="020B0609020204030204" pitchFamily="49" charset="0"/>
              </a:rPr>
              <a:t>The combination of the countries and released years will appear in the result</a:t>
            </a:r>
          </a:p>
        </p:txBody>
      </p:sp>
      <p:sp>
        <p:nvSpPr>
          <p:cNvPr id="10" name="Rectangle 9">
            <a:extLst>
              <a:ext uri="{FF2B5EF4-FFF2-40B4-BE49-F238E27FC236}">
                <a16:creationId xmlns:a16="http://schemas.microsoft.com/office/drawing/2014/main" id="{6D47833B-9DA7-9B8E-07A2-A50720956EB6}"/>
              </a:ext>
            </a:extLst>
          </p:cNvPr>
          <p:cNvSpPr/>
          <p:nvPr/>
        </p:nvSpPr>
        <p:spPr bwMode="auto">
          <a:xfrm>
            <a:off x="8156240" y="4378817"/>
            <a:ext cx="5173393" cy="257577"/>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1" name="Rectangle 10">
            <a:extLst>
              <a:ext uri="{FF2B5EF4-FFF2-40B4-BE49-F238E27FC236}">
                <a16:creationId xmlns:a16="http://schemas.microsoft.com/office/drawing/2014/main" id="{8380AA92-628C-C2DD-5EC4-77A18DF6408C}"/>
              </a:ext>
            </a:extLst>
          </p:cNvPr>
          <p:cNvSpPr/>
          <p:nvPr/>
        </p:nvSpPr>
        <p:spPr bwMode="auto">
          <a:xfrm>
            <a:off x="8156240" y="5537916"/>
            <a:ext cx="5173393" cy="257577"/>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cs typeface="Lato" panose="020F0502020204030203" pitchFamily="34" charset="0"/>
                <a:sym typeface="+mn-ea"/>
              </a:rPr>
              <a:t>Beware of some performance implication</a:t>
            </a:r>
          </a:p>
          <a:p>
            <a:pPr lvl="1"/>
            <a:r>
              <a:rPr lang="en-US" altLang="zh-CN" dirty="0">
                <a:cs typeface="Lato" panose="020F0502020204030203" pitchFamily="34" charset="0"/>
                <a:sym typeface="+mn-ea"/>
              </a:rPr>
              <a:t>When you apply a simple </a:t>
            </a:r>
            <a:r>
              <a:rPr lang="en-US" altLang="zh-CN" dirty="0">
                <a:solidFill>
                  <a:srgbClr val="A2424F"/>
                </a:solidFill>
                <a:latin typeface="Consolas" panose="020B0609020204030204" pitchFamily="49" charset="0"/>
                <a:cs typeface="Consolas" panose="020B0609020204030204" pitchFamily="49" charset="0"/>
                <a:sym typeface="+mn-ea"/>
              </a:rPr>
              <a:t>where</a:t>
            </a:r>
            <a:r>
              <a:rPr lang="en-US" altLang="zh-CN" dirty="0">
                <a:cs typeface="Lato" panose="020F0502020204030203" pitchFamily="34" charset="0"/>
                <a:sym typeface="+mn-ea"/>
              </a:rPr>
              <a:t> filter, you can start returning rows as soon as you have found a match.</a:t>
            </a:r>
            <a:endParaRPr lang="zh-CN" altLang="en-US" dirty="0">
              <a:cs typeface="Lato" panose="020F0502020204030203" pitchFamily="34" charset="0"/>
            </a:endParaRPr>
          </a:p>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
        <p:nvSpPr>
          <p:cNvPr id="128" name="ZoneTexte 127"/>
          <p:cNvSpPr txBox="1"/>
          <p:nvPr/>
        </p:nvSpPr>
        <p:spPr>
          <a:xfrm>
            <a:off x="2103811" y="4035563"/>
            <a:ext cx="4325007" cy="523220"/>
          </a:xfrm>
          <a:prstGeom prst="rect">
            <a:avLst/>
          </a:prstGeom>
          <a:noFill/>
        </p:spPr>
        <p:txBody>
          <a:bodyPr wrap="square" rtlCol="0">
            <a:spAutoFit/>
          </a:bodyPr>
          <a:lstStyle/>
          <a:p>
            <a:pPr algn="ctr"/>
            <a:r>
              <a:rPr lang="fr-FR" sz="2800" b="1" dirty="0" err="1">
                <a:solidFill>
                  <a:srgbClr val="A2424F"/>
                </a:solidFill>
                <a:latin typeface="Consolas" panose="020B0609020204030204" pitchFamily="49" charset="0"/>
                <a:cs typeface="Consolas" panose="020B0609020204030204" pitchFamily="49" charset="0"/>
              </a:rPr>
              <a:t>where</a:t>
            </a:r>
            <a:endParaRPr lang="fr-FR" sz="2800" b="1" dirty="0">
              <a:solidFill>
                <a:srgbClr val="A2424F"/>
              </a:solidFill>
              <a:latin typeface="Consolas" panose="020B0609020204030204" pitchFamily="49" charset="0"/>
              <a:cs typeface="Consolas" panose="020B0609020204030204" pitchFamily="49" charset="0"/>
            </a:endParaRPr>
          </a:p>
        </p:txBody>
      </p:sp>
      <p:graphicFrame>
        <p:nvGraphicFramePr>
          <p:cNvPr id="18" name="Tableau 4"/>
          <p:cNvGraphicFramePr>
            <a:graphicFrameLocks noGrp="1"/>
          </p:cNvGraphicFramePr>
          <p:nvPr>
            <p:custDataLst>
              <p:tags r:id="rId1"/>
            </p:custDataLst>
            <p:extLst>
              <p:ext uri="{D42A27DB-BD31-4B8C-83A1-F6EECF244321}">
                <p14:modId xmlns:p14="http://schemas.microsoft.com/office/powerpoint/2010/main" val="2235736064"/>
              </p:ext>
            </p:extLst>
          </p:nvPr>
        </p:nvGraphicFramePr>
        <p:xfrm>
          <a:off x="2286000" y="4558783"/>
          <a:ext cx="4142818" cy="3008628"/>
        </p:xfrm>
        <a:graphic>
          <a:graphicData uri="http://schemas.openxmlformats.org/drawingml/2006/table">
            <a:tbl>
              <a:tblPr firstRow="1" bandRow="1">
                <a:tableStyleId>{5C22544A-7EE6-4342-B048-85BDC9FD1C3A}</a:tableStyleId>
              </a:tblPr>
              <a:tblGrid>
                <a:gridCol w="1269683">
                  <a:extLst>
                    <a:ext uri="{9D8B030D-6E8A-4147-A177-3AD203B41FA5}">
                      <a16:colId xmlns:a16="http://schemas.microsoft.com/office/drawing/2014/main" val="20000"/>
                    </a:ext>
                  </a:extLst>
                </a:gridCol>
                <a:gridCol w="1592466">
                  <a:extLst>
                    <a:ext uri="{9D8B030D-6E8A-4147-A177-3AD203B41FA5}">
                      <a16:colId xmlns:a16="http://schemas.microsoft.com/office/drawing/2014/main" val="20001"/>
                    </a:ext>
                  </a:extLst>
                </a:gridCol>
                <a:gridCol w="1280669">
                  <a:extLst>
                    <a:ext uri="{9D8B030D-6E8A-4147-A177-3AD203B41FA5}">
                      <a16:colId xmlns:a16="http://schemas.microsoft.com/office/drawing/2014/main" val="20002"/>
                    </a:ext>
                  </a:extLst>
                </a:gridCol>
              </a:tblGrid>
              <a:tr h="3369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300" b="1" kern="1200" dirty="0">
                          <a:solidFill>
                            <a:srgbClr val="000000"/>
                          </a:solidFill>
                          <a:latin typeface="Lato" panose="020F0502020204030203" pitchFamily="34" charset="77"/>
                          <a:ea typeface="+mn-ea"/>
                          <a:cs typeface="+mn-cs"/>
                        </a:rPr>
                        <a:t>----</a:t>
                      </a: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300" b="1" kern="1200" dirty="0">
                          <a:solidFill>
                            <a:srgbClr val="000000"/>
                          </a:solidFill>
                          <a:latin typeface="Lato" panose="020F0502020204030203" pitchFamily="34" charset="77"/>
                          <a:ea typeface="+mn-ea"/>
                          <a:cs typeface="+mn-cs"/>
                        </a:rPr>
                        <a:t>---</a:t>
                      </a: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300" b="1" kern="1200" dirty="0">
                          <a:solidFill>
                            <a:srgbClr val="000000"/>
                          </a:solidFill>
                          <a:latin typeface="Lato" panose="020F0502020204030203" pitchFamily="34" charset="77"/>
                          <a:ea typeface="+mn-ea"/>
                          <a:cs typeface="+mn-cs"/>
                        </a:rPr>
                        <a:t>---</a:t>
                      </a: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04996">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38477">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337954">
                <a:tc>
                  <a:txBody>
                    <a:bodyPr/>
                    <a:lstStyle/>
                    <a:p>
                      <a:endParaRPr lang="en-US" alt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338477">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10" name="Right Arrow 9">
            <a:extLst>
              <a:ext uri="{FF2B5EF4-FFF2-40B4-BE49-F238E27FC236}">
                <a16:creationId xmlns:a16="http://schemas.microsoft.com/office/drawing/2014/main" id="{E68D55D0-70C6-54D6-2EF7-4A988B9D101A}"/>
              </a:ext>
            </a:extLst>
          </p:cNvPr>
          <p:cNvSpPr/>
          <p:nvPr/>
        </p:nvSpPr>
        <p:spPr bwMode="auto">
          <a:xfrm>
            <a:off x="6823826" y="5619758"/>
            <a:ext cx="886383" cy="601811"/>
          </a:xfrm>
          <a:prstGeom prst="rightArrow">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graphicFrame>
        <p:nvGraphicFramePr>
          <p:cNvPr id="11" name="Tableau 4">
            <a:extLst>
              <a:ext uri="{FF2B5EF4-FFF2-40B4-BE49-F238E27FC236}">
                <a16:creationId xmlns:a16="http://schemas.microsoft.com/office/drawing/2014/main" id="{AE4748EC-8218-55AD-B815-3B0C3C4AD4E7}"/>
              </a:ext>
            </a:extLst>
          </p:cNvPr>
          <p:cNvGraphicFramePr>
            <a:graphicFrameLocks noGrp="1"/>
          </p:cNvGraphicFramePr>
          <p:nvPr>
            <p:custDataLst>
              <p:tags r:id="rId2"/>
            </p:custDataLst>
            <p:extLst>
              <p:ext uri="{D42A27DB-BD31-4B8C-83A1-F6EECF244321}">
                <p14:modId xmlns:p14="http://schemas.microsoft.com/office/powerpoint/2010/main" val="3783706108"/>
              </p:ext>
            </p:extLst>
          </p:nvPr>
        </p:nvGraphicFramePr>
        <p:xfrm>
          <a:off x="8070873" y="5245016"/>
          <a:ext cx="4142818" cy="1351293"/>
        </p:xfrm>
        <a:graphic>
          <a:graphicData uri="http://schemas.openxmlformats.org/drawingml/2006/table">
            <a:tbl>
              <a:tblPr firstRow="1" bandRow="1">
                <a:tableStyleId>{5C22544A-7EE6-4342-B048-85BDC9FD1C3A}</a:tableStyleId>
              </a:tblPr>
              <a:tblGrid>
                <a:gridCol w="1269683">
                  <a:extLst>
                    <a:ext uri="{9D8B030D-6E8A-4147-A177-3AD203B41FA5}">
                      <a16:colId xmlns:a16="http://schemas.microsoft.com/office/drawing/2014/main" val="20000"/>
                    </a:ext>
                  </a:extLst>
                </a:gridCol>
                <a:gridCol w="1592466">
                  <a:extLst>
                    <a:ext uri="{9D8B030D-6E8A-4147-A177-3AD203B41FA5}">
                      <a16:colId xmlns:a16="http://schemas.microsoft.com/office/drawing/2014/main" val="20001"/>
                    </a:ext>
                  </a:extLst>
                </a:gridCol>
                <a:gridCol w="1280669">
                  <a:extLst>
                    <a:ext uri="{9D8B030D-6E8A-4147-A177-3AD203B41FA5}">
                      <a16:colId xmlns:a16="http://schemas.microsoft.com/office/drawing/2014/main" val="20002"/>
                    </a:ext>
                  </a:extLst>
                </a:gridCol>
              </a:tblGrid>
              <a:tr h="3369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300" b="1" kern="1200" dirty="0">
                          <a:solidFill>
                            <a:srgbClr val="000000"/>
                          </a:solidFill>
                          <a:latin typeface="Lato" panose="020F0502020204030203" pitchFamily="34" charset="77"/>
                          <a:ea typeface="+mn-ea"/>
                          <a:cs typeface="+mn-cs"/>
                        </a:rPr>
                        <a:t>----</a:t>
                      </a: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300" b="1" kern="1200" dirty="0">
                          <a:solidFill>
                            <a:srgbClr val="000000"/>
                          </a:solidFill>
                          <a:latin typeface="Lato" panose="020F0502020204030203" pitchFamily="34" charset="77"/>
                          <a:ea typeface="+mn-ea"/>
                          <a:cs typeface="+mn-cs"/>
                        </a:rPr>
                        <a:t>---</a:t>
                      </a: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300" b="1" kern="1200" dirty="0">
                          <a:solidFill>
                            <a:srgbClr val="000000"/>
                          </a:solidFill>
                          <a:latin typeface="Lato" panose="020F0502020204030203" pitchFamily="34" charset="77"/>
                          <a:ea typeface="+mn-ea"/>
                          <a:cs typeface="+mn-cs"/>
                        </a:rPr>
                        <a:t>---</a:t>
                      </a: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38477">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337954">
                <a:tc>
                  <a:txBody>
                    <a:bodyPr/>
                    <a:lstStyle/>
                    <a:p>
                      <a:endParaRPr lang="en-US" alt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026920"/>
            <a:ext cx="13018770" cy="5334000"/>
          </a:xfrm>
        </p:spPr>
        <p:txBody>
          <a:bodyPr/>
          <a:lstStyle/>
          <a:p>
            <a:r>
              <a:rPr lang="en-US" altLang="zh-CN" dirty="0">
                <a:cs typeface="Lato" panose="020F0502020204030203" pitchFamily="34" charset="0"/>
                <a:sym typeface="+mn-ea"/>
              </a:rPr>
              <a:t>Beware of some performance implication</a:t>
            </a:r>
            <a:endParaRPr lang="en-US" altLang="zh-CN" dirty="0">
              <a:sym typeface="+mn-ea"/>
            </a:endParaRPr>
          </a:p>
          <a:p>
            <a:pPr lvl="1"/>
            <a:r>
              <a:rPr lang="en-US" altLang="zh-CN" dirty="0">
                <a:sym typeface="+mn-ea"/>
              </a:rPr>
              <a:t>With a </a:t>
            </a:r>
            <a:r>
              <a:rPr lang="en-US" altLang="zh-CN" dirty="0">
                <a:solidFill>
                  <a:srgbClr val="A2424F"/>
                </a:solidFill>
                <a:latin typeface="Consolas" panose="020B0609020204030204" pitchFamily="49" charset="0"/>
                <a:cs typeface="Consolas" panose="020B0609020204030204" pitchFamily="49" charset="0"/>
                <a:sym typeface="+mn-ea"/>
              </a:rPr>
              <a:t>group</a:t>
            </a:r>
            <a:r>
              <a:rPr lang="en-US" altLang="zh-CN" dirty="0">
                <a:solidFill>
                  <a:srgbClr val="A2424F"/>
                </a:solidFill>
                <a:latin typeface="Lato" panose="020F0502020204030203" pitchFamily="34" charset="77"/>
                <a:cs typeface="Consolas" panose="020B0609020204030204" pitchFamily="49" charset="0"/>
                <a:sym typeface="+mn-ea"/>
              </a:rPr>
              <a:t> </a:t>
            </a:r>
            <a:r>
              <a:rPr lang="en-US" altLang="zh-CN" dirty="0">
                <a:solidFill>
                  <a:srgbClr val="A2424F"/>
                </a:solidFill>
                <a:latin typeface="Consolas" panose="020B0609020204030204" pitchFamily="49" charset="0"/>
                <a:cs typeface="Consolas" panose="020B0609020204030204" pitchFamily="49" charset="0"/>
                <a:sym typeface="+mn-ea"/>
              </a:rPr>
              <a:t>by</a:t>
            </a:r>
            <a:r>
              <a:rPr lang="en-US" altLang="zh-CN" dirty="0">
                <a:sym typeface="+mn-ea"/>
              </a:rPr>
              <a:t>, you must </a:t>
            </a:r>
            <a:r>
              <a:rPr lang="en-US" altLang="zh-CN" dirty="0">
                <a:solidFill>
                  <a:srgbClr val="A2424F"/>
                </a:solidFill>
                <a:sym typeface="+mn-ea"/>
              </a:rPr>
              <a:t>regroup rows </a:t>
            </a:r>
            <a:r>
              <a:rPr lang="en-US" altLang="zh-CN" dirty="0">
                <a:sym typeface="+mn-ea"/>
              </a:rPr>
              <a:t>before you can aggregate them and return results. </a:t>
            </a:r>
          </a:p>
          <a:p>
            <a:pPr lvl="2"/>
            <a:r>
              <a:rPr lang="en-US" altLang="zh-CN" dirty="0">
                <a:sym typeface="+mn-ea"/>
              </a:rPr>
              <a:t>In other words, you have </a:t>
            </a:r>
            <a:r>
              <a:rPr lang="en-US" altLang="zh-CN" dirty="0">
                <a:solidFill>
                  <a:srgbClr val="A2424F"/>
                </a:solidFill>
                <a:sym typeface="+mn-ea"/>
              </a:rPr>
              <a:t>a preparatory phase </a:t>
            </a:r>
            <a:r>
              <a:rPr lang="en-US" altLang="zh-CN" u="sng" dirty="0">
                <a:solidFill>
                  <a:srgbClr val="A2424F"/>
                </a:solidFill>
                <a:sym typeface="+mn-ea"/>
              </a:rPr>
              <a:t>that may take time</a:t>
            </a:r>
            <a:r>
              <a:rPr lang="en-US" altLang="zh-CN" dirty="0">
                <a:sym typeface="+mn-ea"/>
              </a:rPr>
              <a:t>, even if you return few rows in the end.</a:t>
            </a:r>
          </a:p>
          <a:p>
            <a:pPr lvl="2"/>
            <a:r>
              <a:rPr lang="en-US" altLang="zh-CN" dirty="0">
                <a:sym typeface="+mn-ea"/>
              </a:rPr>
              <a:t>In interactive applications, end-users may not always understand it well.</a:t>
            </a:r>
            <a:endParaRPr lang="zh-CN" altLang="en-US" dirty="0"/>
          </a:p>
          <a:p>
            <a:endParaRPr lang="fr-FR" dirty="0">
              <a:solidFill>
                <a:srgbClr val="A2424F"/>
              </a:solidFill>
              <a:effectLst>
                <a:outerShdw blurRad="38100" dist="38100" dir="2700000" algn="tl">
                  <a:srgbClr val="000000">
                    <a:alpha val="43137"/>
                  </a:srgbClr>
                </a:outerShdw>
              </a:effectLst>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graphicFrame>
        <p:nvGraphicFramePr>
          <p:cNvPr id="9" name="Tableau 4">
            <a:extLst>
              <a:ext uri="{FF2B5EF4-FFF2-40B4-BE49-F238E27FC236}">
                <a16:creationId xmlns:a16="http://schemas.microsoft.com/office/drawing/2014/main" id="{8D0CCD18-FEA4-B90C-C3A5-3751BEBCBAD7}"/>
              </a:ext>
            </a:extLst>
          </p:cNvPr>
          <p:cNvGraphicFramePr>
            <a:graphicFrameLocks noGrp="1"/>
          </p:cNvGraphicFramePr>
          <p:nvPr>
            <p:custDataLst>
              <p:tags r:id="rId1"/>
            </p:custDataLst>
            <p:extLst>
              <p:ext uri="{D42A27DB-BD31-4B8C-83A1-F6EECF244321}">
                <p14:modId xmlns:p14="http://schemas.microsoft.com/office/powerpoint/2010/main" val="3123834178"/>
              </p:ext>
            </p:extLst>
          </p:nvPr>
        </p:nvGraphicFramePr>
        <p:xfrm>
          <a:off x="6371334" y="5455764"/>
          <a:ext cx="4142818" cy="2332197"/>
        </p:xfrm>
        <a:graphic>
          <a:graphicData uri="http://schemas.openxmlformats.org/drawingml/2006/table">
            <a:tbl>
              <a:tblPr firstRow="1" bandRow="1">
                <a:tableStyleId>{5C22544A-7EE6-4342-B048-85BDC9FD1C3A}</a:tableStyleId>
              </a:tblPr>
              <a:tblGrid>
                <a:gridCol w="1269683">
                  <a:extLst>
                    <a:ext uri="{9D8B030D-6E8A-4147-A177-3AD203B41FA5}">
                      <a16:colId xmlns:a16="http://schemas.microsoft.com/office/drawing/2014/main" val="20000"/>
                    </a:ext>
                  </a:extLst>
                </a:gridCol>
                <a:gridCol w="1592466">
                  <a:extLst>
                    <a:ext uri="{9D8B030D-6E8A-4147-A177-3AD203B41FA5}">
                      <a16:colId xmlns:a16="http://schemas.microsoft.com/office/drawing/2014/main" val="20001"/>
                    </a:ext>
                  </a:extLst>
                </a:gridCol>
                <a:gridCol w="1280669">
                  <a:extLst>
                    <a:ext uri="{9D8B030D-6E8A-4147-A177-3AD203B41FA5}">
                      <a16:colId xmlns:a16="http://schemas.microsoft.com/office/drawing/2014/main" val="20002"/>
                    </a:ext>
                  </a:extLst>
                </a:gridCol>
              </a:tblGrid>
              <a:tr h="3369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b="1" kern="1200" dirty="0">
                          <a:solidFill>
                            <a:srgbClr val="000000"/>
                          </a:solidFill>
                          <a:latin typeface="Lato" panose="020F0502020204030203" pitchFamily="34" charset="77"/>
                          <a:ea typeface="+mn-ea"/>
                          <a:cs typeface="+mn-cs"/>
                        </a:rPr>
                        <a:t>---</a:t>
                      </a:r>
                      <a:endParaRPr lang="en-GB" sz="1300" b="1" kern="1200" dirty="0">
                        <a:solidFill>
                          <a:srgbClr val="000000"/>
                        </a:solidFill>
                        <a:latin typeface="Lato" panose="020F0502020204030203" pitchFamily="34" charset="77"/>
                        <a:ea typeface="+mn-ea"/>
                        <a:cs typeface="+mn-cs"/>
                      </a:endParaRP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b="1" kern="1200" dirty="0">
                          <a:solidFill>
                            <a:srgbClr val="000000"/>
                          </a:solidFill>
                          <a:latin typeface="Lato" panose="020F0502020204030203" pitchFamily="34" charset="77"/>
                          <a:ea typeface="+mn-ea"/>
                          <a:cs typeface="+mn-cs"/>
                        </a:rPr>
                        <a:t>---</a:t>
                      </a:r>
                      <a:endParaRPr lang="en-GB" sz="1300" b="1" kern="1200" dirty="0">
                        <a:solidFill>
                          <a:srgbClr val="000000"/>
                        </a:solidFill>
                        <a:latin typeface="Lato" panose="020F0502020204030203" pitchFamily="34" charset="77"/>
                        <a:ea typeface="+mn-ea"/>
                        <a:cs typeface="+mn-cs"/>
                      </a:endParaRP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b="1" kern="1200" dirty="0">
                          <a:solidFill>
                            <a:srgbClr val="000000"/>
                          </a:solidFill>
                          <a:latin typeface="Lato" panose="020F0502020204030203" pitchFamily="34" charset="77"/>
                          <a:ea typeface="+mn-ea"/>
                          <a:cs typeface="+mn-cs"/>
                        </a:rPr>
                        <a:t>---</a:t>
                      </a:r>
                      <a:endParaRPr lang="en-GB" sz="1300" b="1" kern="1200" dirty="0">
                        <a:solidFill>
                          <a:srgbClr val="000000"/>
                        </a:solidFill>
                        <a:latin typeface="Lato" panose="020F0502020204030203" pitchFamily="34" charset="77"/>
                        <a:ea typeface="+mn-ea"/>
                        <a:cs typeface="+mn-cs"/>
                      </a:endParaRP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04996">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300" b="1" kern="1200" dirty="0">
                        <a:solidFill>
                          <a:srgbClr val="000000"/>
                        </a:solidFill>
                        <a:latin typeface="Lato" panose="020F0502020204030203" pitchFamily="34" charset="77"/>
                        <a:ea typeface="+mn-ea"/>
                        <a:cs typeface="+mn-cs"/>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300" b="1" kern="1200" dirty="0">
                        <a:solidFill>
                          <a:srgbClr val="000000"/>
                        </a:solidFill>
                        <a:latin typeface="Lato" panose="020F0502020204030203" pitchFamily="34" charset="77"/>
                        <a:ea typeface="+mn-ea"/>
                        <a:cs typeface="+mn-cs"/>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1"/>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2"/>
                  </a:ext>
                </a:extLst>
              </a:tr>
              <a:tr h="338477">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337954">
                <a:tc>
                  <a:txBody>
                    <a:bodyPr/>
                    <a:lstStyle/>
                    <a:p>
                      <a:endParaRPr lang="en-US" alt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AADEBA"/>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AADEBA"/>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AADEBA"/>
                    </a:solidFill>
                  </a:tcPr>
                </a:tc>
                <a:extLst>
                  <a:ext uri="{0D108BD9-81ED-4DB2-BD59-A6C34878D82A}">
                    <a16:rowId xmlns:a16="http://schemas.microsoft.com/office/drawing/2014/main" val="10005"/>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bl>
          </a:graphicData>
        </a:graphic>
      </p:graphicFrame>
      <p:graphicFrame>
        <p:nvGraphicFramePr>
          <p:cNvPr id="10" name="Tableau 4">
            <a:extLst>
              <a:ext uri="{FF2B5EF4-FFF2-40B4-BE49-F238E27FC236}">
                <a16:creationId xmlns:a16="http://schemas.microsoft.com/office/drawing/2014/main" id="{B65C0E38-3475-F59A-6441-F5DB0FC1F5B4}"/>
              </a:ext>
            </a:extLst>
          </p:cNvPr>
          <p:cNvGraphicFramePr>
            <a:graphicFrameLocks noGrp="1"/>
          </p:cNvGraphicFramePr>
          <p:nvPr>
            <p:custDataLst>
              <p:tags r:id="rId2"/>
            </p:custDataLst>
            <p:extLst>
              <p:ext uri="{D42A27DB-BD31-4B8C-83A1-F6EECF244321}">
                <p14:modId xmlns:p14="http://schemas.microsoft.com/office/powerpoint/2010/main" val="2550619781"/>
              </p:ext>
            </p:extLst>
          </p:nvPr>
        </p:nvGraphicFramePr>
        <p:xfrm>
          <a:off x="914400" y="5455764"/>
          <a:ext cx="4142818" cy="2332197"/>
        </p:xfrm>
        <a:graphic>
          <a:graphicData uri="http://schemas.openxmlformats.org/drawingml/2006/table">
            <a:tbl>
              <a:tblPr firstRow="1" bandRow="1">
                <a:tableStyleId>{5C22544A-7EE6-4342-B048-85BDC9FD1C3A}</a:tableStyleId>
              </a:tblPr>
              <a:tblGrid>
                <a:gridCol w="1269683">
                  <a:extLst>
                    <a:ext uri="{9D8B030D-6E8A-4147-A177-3AD203B41FA5}">
                      <a16:colId xmlns:a16="http://schemas.microsoft.com/office/drawing/2014/main" val="20000"/>
                    </a:ext>
                  </a:extLst>
                </a:gridCol>
                <a:gridCol w="1592466">
                  <a:extLst>
                    <a:ext uri="{9D8B030D-6E8A-4147-A177-3AD203B41FA5}">
                      <a16:colId xmlns:a16="http://schemas.microsoft.com/office/drawing/2014/main" val="20001"/>
                    </a:ext>
                  </a:extLst>
                </a:gridCol>
                <a:gridCol w="1280669">
                  <a:extLst>
                    <a:ext uri="{9D8B030D-6E8A-4147-A177-3AD203B41FA5}">
                      <a16:colId xmlns:a16="http://schemas.microsoft.com/office/drawing/2014/main" val="20002"/>
                    </a:ext>
                  </a:extLst>
                </a:gridCol>
              </a:tblGrid>
              <a:tr h="3369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b="1" kern="1200" dirty="0">
                          <a:solidFill>
                            <a:srgbClr val="000000"/>
                          </a:solidFill>
                          <a:latin typeface="Lato" panose="020F0502020204030203" pitchFamily="34" charset="77"/>
                          <a:ea typeface="+mn-ea"/>
                          <a:cs typeface="+mn-cs"/>
                        </a:rPr>
                        <a:t>---</a:t>
                      </a:r>
                      <a:endParaRPr lang="en-GB" sz="1300" b="1" kern="1200" dirty="0">
                        <a:solidFill>
                          <a:srgbClr val="000000"/>
                        </a:solidFill>
                        <a:latin typeface="Lato" panose="020F0502020204030203" pitchFamily="34" charset="77"/>
                        <a:ea typeface="+mn-ea"/>
                        <a:cs typeface="+mn-cs"/>
                      </a:endParaRP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b="1" kern="1200" dirty="0">
                          <a:solidFill>
                            <a:srgbClr val="000000"/>
                          </a:solidFill>
                          <a:latin typeface="Lato" panose="020F0502020204030203" pitchFamily="34" charset="77"/>
                          <a:ea typeface="+mn-ea"/>
                          <a:cs typeface="+mn-cs"/>
                        </a:rPr>
                        <a:t>---</a:t>
                      </a:r>
                      <a:endParaRPr lang="en-GB" sz="1300" b="1" kern="1200" dirty="0">
                        <a:solidFill>
                          <a:srgbClr val="000000"/>
                        </a:solidFill>
                        <a:latin typeface="Lato" panose="020F0502020204030203" pitchFamily="34" charset="77"/>
                        <a:ea typeface="+mn-ea"/>
                        <a:cs typeface="+mn-cs"/>
                      </a:endParaRP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b="1" kern="1200" dirty="0">
                          <a:solidFill>
                            <a:srgbClr val="000000"/>
                          </a:solidFill>
                          <a:latin typeface="Lato" panose="020F0502020204030203" pitchFamily="34" charset="77"/>
                          <a:ea typeface="+mn-ea"/>
                          <a:cs typeface="+mn-cs"/>
                        </a:rPr>
                        <a:t>---</a:t>
                      </a:r>
                      <a:endParaRPr lang="en-GB" sz="1300" b="1" kern="1200" dirty="0">
                        <a:solidFill>
                          <a:srgbClr val="000000"/>
                        </a:solidFill>
                        <a:latin typeface="Lato" panose="020F0502020204030203" pitchFamily="34" charset="77"/>
                        <a:ea typeface="+mn-ea"/>
                        <a:cs typeface="+mn-cs"/>
                      </a:endParaRP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04996">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300" b="1" kern="1200" dirty="0">
                        <a:solidFill>
                          <a:srgbClr val="000000"/>
                        </a:solidFill>
                        <a:latin typeface="Lato" panose="020F0502020204030203" pitchFamily="34" charset="77"/>
                        <a:ea typeface="+mn-ea"/>
                        <a:cs typeface="+mn-cs"/>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300" b="1" kern="1200" dirty="0">
                        <a:solidFill>
                          <a:srgbClr val="000000"/>
                        </a:solidFill>
                        <a:latin typeface="Lato" panose="020F0502020204030203" pitchFamily="34" charset="77"/>
                        <a:ea typeface="+mn-ea"/>
                        <a:cs typeface="+mn-cs"/>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2"/>
                  </a:ext>
                </a:extLst>
              </a:tr>
              <a:tr h="338477">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AADEBA"/>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AADEBA"/>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AADEBA"/>
                    </a:solidFill>
                  </a:tcPr>
                </a:tc>
                <a:extLst>
                  <a:ext uri="{0D108BD9-81ED-4DB2-BD59-A6C34878D82A}">
                    <a16:rowId xmlns:a16="http://schemas.microsoft.com/office/drawing/2014/main" val="10003"/>
                  </a:ext>
                </a:extLst>
              </a:tr>
              <a:tr h="337954">
                <a:tc>
                  <a:txBody>
                    <a:bodyPr/>
                    <a:lstStyle/>
                    <a:p>
                      <a:endParaRPr lang="en-US" alt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4"/>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
        <p:nvSpPr>
          <p:cNvPr id="11" name="ZoneTexte 127">
            <a:extLst>
              <a:ext uri="{FF2B5EF4-FFF2-40B4-BE49-F238E27FC236}">
                <a16:creationId xmlns:a16="http://schemas.microsoft.com/office/drawing/2014/main" id="{3AE2C6FB-E228-BF99-5093-C43FFD5B0B04}"/>
              </a:ext>
            </a:extLst>
          </p:cNvPr>
          <p:cNvSpPr txBox="1"/>
          <p:nvPr/>
        </p:nvSpPr>
        <p:spPr>
          <a:xfrm>
            <a:off x="2011853" y="4876800"/>
            <a:ext cx="1947912" cy="523220"/>
          </a:xfrm>
          <a:prstGeom prst="rect">
            <a:avLst/>
          </a:prstGeom>
          <a:noFill/>
        </p:spPr>
        <p:txBody>
          <a:bodyPr wrap="square" rtlCol="0">
            <a:spAutoFit/>
          </a:bodyPr>
          <a:lstStyle/>
          <a:p>
            <a:pPr algn="ctr"/>
            <a:r>
              <a:rPr lang="fr-FR" sz="2800" b="1" dirty="0">
                <a:solidFill>
                  <a:srgbClr val="A2424F"/>
                </a:solidFill>
                <a:latin typeface="Consolas" panose="020B0609020204030204" pitchFamily="49" charset="0"/>
                <a:cs typeface="Consolas" panose="020B0609020204030204" pitchFamily="49" charset="0"/>
              </a:rPr>
              <a:t>group</a:t>
            </a:r>
            <a:r>
              <a:rPr lang="zh-CN" altLang="en-US" sz="2800" b="1" dirty="0">
                <a:solidFill>
                  <a:srgbClr val="A2424F"/>
                </a:solidFill>
                <a:latin typeface="Consolas" panose="020B0609020204030204" pitchFamily="49" charset="0"/>
                <a:cs typeface="Consolas" panose="020B0609020204030204" pitchFamily="49" charset="0"/>
              </a:rPr>
              <a:t> </a:t>
            </a:r>
            <a:r>
              <a:rPr lang="en-US" altLang="zh-CN" sz="2800" b="1" dirty="0">
                <a:solidFill>
                  <a:srgbClr val="A2424F"/>
                </a:solidFill>
                <a:latin typeface="Consolas" panose="020B0609020204030204" pitchFamily="49" charset="0"/>
                <a:cs typeface="Consolas" panose="020B0609020204030204" pitchFamily="49" charset="0"/>
              </a:rPr>
              <a:t>by</a:t>
            </a:r>
            <a:endParaRPr lang="fr-FR" sz="2800" b="1" dirty="0">
              <a:solidFill>
                <a:srgbClr val="A2424F"/>
              </a:solidFill>
              <a:latin typeface="Consolas" panose="020B0609020204030204" pitchFamily="49" charset="0"/>
              <a:cs typeface="Consolas" panose="020B0609020204030204" pitchFamily="49" charset="0"/>
            </a:endParaRPr>
          </a:p>
        </p:txBody>
      </p:sp>
      <p:graphicFrame>
        <p:nvGraphicFramePr>
          <p:cNvPr id="12" name="Tableau 4">
            <a:extLst>
              <a:ext uri="{FF2B5EF4-FFF2-40B4-BE49-F238E27FC236}">
                <a16:creationId xmlns:a16="http://schemas.microsoft.com/office/drawing/2014/main" id="{E03CDBC9-45F4-C6FB-F42C-E96EED6C2402}"/>
              </a:ext>
            </a:extLst>
          </p:cNvPr>
          <p:cNvGraphicFramePr>
            <a:graphicFrameLocks noGrp="1"/>
          </p:cNvGraphicFramePr>
          <p:nvPr>
            <p:custDataLst>
              <p:tags r:id="rId3"/>
            </p:custDataLst>
            <p:extLst>
              <p:ext uri="{D42A27DB-BD31-4B8C-83A1-F6EECF244321}">
                <p14:modId xmlns:p14="http://schemas.microsoft.com/office/powerpoint/2010/main" val="2022609142"/>
              </p:ext>
            </p:extLst>
          </p:nvPr>
        </p:nvGraphicFramePr>
        <p:xfrm>
          <a:off x="11734800" y="5792495"/>
          <a:ext cx="1894267" cy="1656289"/>
        </p:xfrm>
        <a:graphic>
          <a:graphicData uri="http://schemas.openxmlformats.org/drawingml/2006/table">
            <a:tbl>
              <a:tblPr firstRow="1" bandRow="1">
                <a:tableStyleId>{5C22544A-7EE6-4342-B048-85BDC9FD1C3A}</a:tableStyleId>
              </a:tblPr>
              <a:tblGrid>
                <a:gridCol w="1284667">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369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300" b="1" kern="1200" dirty="0">
                          <a:solidFill>
                            <a:srgbClr val="000000"/>
                          </a:solidFill>
                          <a:latin typeface="Lato" panose="020F0502020204030203" pitchFamily="34" charset="77"/>
                          <a:ea typeface="+mn-ea"/>
                          <a:cs typeface="+mn-cs"/>
                        </a:rPr>
                        <a:t>---</a:t>
                      </a:r>
                      <a:endParaRPr lang="en-GB" sz="1300" b="1" kern="1200" dirty="0">
                        <a:solidFill>
                          <a:srgbClr val="000000"/>
                        </a:solidFill>
                        <a:latin typeface="Lato" panose="020F0502020204030203" pitchFamily="34" charset="77"/>
                        <a:ea typeface="+mn-ea"/>
                        <a:cs typeface="+mn-cs"/>
                      </a:endParaRP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300" b="1" kern="1200" dirty="0">
                          <a:solidFill>
                            <a:srgbClr val="000000"/>
                          </a:solidFill>
                          <a:latin typeface="Lato" panose="020F0502020204030203" pitchFamily="34" charset="77"/>
                          <a:ea typeface="+mn-ea"/>
                          <a:cs typeface="+mn-cs"/>
                        </a:rPr>
                        <a:t>f(x)</a:t>
                      </a:r>
                      <a:endParaRPr lang="en-GB" sz="1300" b="1" kern="1200" dirty="0">
                        <a:solidFill>
                          <a:srgbClr val="000000"/>
                        </a:solidFill>
                        <a:latin typeface="Lato" panose="020F0502020204030203" pitchFamily="34" charset="77"/>
                        <a:ea typeface="+mn-ea"/>
                        <a:cs typeface="+mn-cs"/>
                      </a:endParaRPr>
                    </a:p>
                  </a:txBody>
                  <a:tcPr marL="51405" marR="51405" marT="25702" marB="25702"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04996">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300" b="1" kern="1200" dirty="0">
                        <a:solidFill>
                          <a:srgbClr val="000000"/>
                        </a:solidFill>
                        <a:latin typeface="Lato" panose="020F0502020204030203" pitchFamily="34" charset="77"/>
                        <a:ea typeface="+mn-ea"/>
                        <a:cs typeface="+mn-cs"/>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1"/>
                  </a:ext>
                </a:extLst>
              </a:tr>
              <a:tr h="338477">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AADEBA"/>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AADEBA"/>
                    </a:solidFill>
                  </a:tcPr>
                </a:tc>
                <a:extLst>
                  <a:ext uri="{0D108BD9-81ED-4DB2-BD59-A6C34878D82A}">
                    <a16:rowId xmlns:a16="http://schemas.microsoft.com/office/drawing/2014/main" val="10005"/>
                  </a:ext>
                </a:extLst>
              </a:tr>
              <a:tr h="337954">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300" dirty="0">
                        <a:solidFill>
                          <a:srgbClr val="000000"/>
                        </a:solidFill>
                        <a:latin typeface="Lato" panose="020F0502020204030203" pitchFamily="34" charset="77"/>
                      </a:endParaRPr>
                    </a:p>
                  </a:txBody>
                  <a:tcPr marL="51405" marR="51405" marT="25702" marB="25702">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
        <p:nvSpPr>
          <p:cNvPr id="13" name="Rectangle 12">
            <a:extLst>
              <a:ext uri="{FF2B5EF4-FFF2-40B4-BE49-F238E27FC236}">
                <a16:creationId xmlns:a16="http://schemas.microsoft.com/office/drawing/2014/main" id="{20C9A004-FBA1-3987-A291-E8E4ED26E830}"/>
              </a:ext>
            </a:extLst>
          </p:cNvPr>
          <p:cNvSpPr/>
          <p:nvPr/>
        </p:nvSpPr>
        <p:spPr bwMode="auto">
          <a:xfrm>
            <a:off x="914401" y="5436288"/>
            <a:ext cx="1295400" cy="2351673"/>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4" name="Rectangle 13">
            <a:extLst>
              <a:ext uri="{FF2B5EF4-FFF2-40B4-BE49-F238E27FC236}">
                <a16:creationId xmlns:a16="http://schemas.microsoft.com/office/drawing/2014/main" id="{A0A7D05A-F8A6-FD6B-C836-6AB4AB282EF0}"/>
              </a:ext>
            </a:extLst>
          </p:cNvPr>
          <p:cNvSpPr/>
          <p:nvPr/>
        </p:nvSpPr>
        <p:spPr bwMode="auto">
          <a:xfrm>
            <a:off x="6365969" y="5436288"/>
            <a:ext cx="1295400" cy="2351673"/>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5" name="Rectangle 14">
            <a:extLst>
              <a:ext uri="{FF2B5EF4-FFF2-40B4-BE49-F238E27FC236}">
                <a16:creationId xmlns:a16="http://schemas.microsoft.com/office/drawing/2014/main" id="{0BA74880-B00B-91BE-70BE-58D1DE90AF71}"/>
              </a:ext>
            </a:extLst>
          </p:cNvPr>
          <p:cNvSpPr/>
          <p:nvPr/>
        </p:nvSpPr>
        <p:spPr bwMode="auto">
          <a:xfrm>
            <a:off x="11729434" y="5773019"/>
            <a:ext cx="1295400" cy="1675765"/>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4" name="Right Arrow 3">
            <a:extLst>
              <a:ext uri="{FF2B5EF4-FFF2-40B4-BE49-F238E27FC236}">
                <a16:creationId xmlns:a16="http://schemas.microsoft.com/office/drawing/2014/main" id="{02A56C27-F242-73A4-4EC3-766D7A55AB20}"/>
              </a:ext>
            </a:extLst>
          </p:cNvPr>
          <p:cNvSpPr/>
          <p:nvPr/>
        </p:nvSpPr>
        <p:spPr bwMode="auto">
          <a:xfrm>
            <a:off x="10671277" y="6249695"/>
            <a:ext cx="886383" cy="601811"/>
          </a:xfrm>
          <a:prstGeom prst="rightArrow">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7" name="Right Arrow 16">
            <a:extLst>
              <a:ext uri="{FF2B5EF4-FFF2-40B4-BE49-F238E27FC236}">
                <a16:creationId xmlns:a16="http://schemas.microsoft.com/office/drawing/2014/main" id="{011D3261-7D1A-4E23-5951-499E8FB34E3E}"/>
              </a:ext>
            </a:extLst>
          </p:cNvPr>
          <p:cNvSpPr/>
          <p:nvPr/>
        </p:nvSpPr>
        <p:spPr bwMode="auto">
          <a:xfrm>
            <a:off x="5275029" y="6249695"/>
            <a:ext cx="886383" cy="601811"/>
          </a:xfrm>
          <a:prstGeom prst="rightArrow">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9" name="ZoneTexte 127">
            <a:extLst>
              <a:ext uri="{FF2B5EF4-FFF2-40B4-BE49-F238E27FC236}">
                <a16:creationId xmlns:a16="http://schemas.microsoft.com/office/drawing/2014/main" id="{4A7FD3E7-5FEA-8E45-E743-6851F29891CB}"/>
              </a:ext>
            </a:extLst>
          </p:cNvPr>
          <p:cNvSpPr txBox="1"/>
          <p:nvPr/>
        </p:nvSpPr>
        <p:spPr>
          <a:xfrm>
            <a:off x="7468787" y="4967790"/>
            <a:ext cx="1947912" cy="400110"/>
          </a:xfrm>
          <a:prstGeom prst="rect">
            <a:avLst/>
          </a:prstGeom>
          <a:noFill/>
        </p:spPr>
        <p:txBody>
          <a:bodyPr wrap="square" rtlCol="0">
            <a:spAutoFit/>
          </a:bodyPr>
          <a:lstStyle/>
          <a:p>
            <a:pPr algn="ctr"/>
            <a:r>
              <a:rPr lang="en-US" sz="2000" dirty="0">
                <a:solidFill>
                  <a:schemeClr val="tx1">
                    <a:lumMod val="85000"/>
                    <a:lumOff val="15000"/>
                  </a:schemeClr>
                </a:solidFill>
                <a:latin typeface="Lato" panose="020F0502020204030203" pitchFamily="34" charset="77"/>
                <a:cs typeface="Consolas" panose="020B0609020204030204" pitchFamily="49" charset="0"/>
              </a:rPr>
              <a:t>(regrouping)</a:t>
            </a:r>
            <a:endParaRPr lang="fr-FR" sz="2000" dirty="0">
              <a:solidFill>
                <a:schemeClr val="tx1">
                  <a:lumMod val="85000"/>
                  <a:lumOff val="15000"/>
                </a:schemeClr>
              </a:solidFill>
              <a:latin typeface="Lato" panose="020F0502020204030203" pitchFamily="34" charset="77"/>
              <a:cs typeface="Consolas" panose="020B0609020204030204" pitchFamily="49"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US" altLang="zh-CN" sz="2400" dirty="0">
                <a:solidFill>
                  <a:srgbClr val="A2424F"/>
                </a:solidFill>
                <a:latin typeface="Consolas" panose="020B0609020204030204" pitchFamily="49" charset="0"/>
                <a:cs typeface="Consolas" panose="020B0609020204030204" pitchFamily="49" charset="0"/>
                <a:sym typeface="+mn-ea"/>
              </a:rPr>
              <a:t>count(</a:t>
            </a:r>
            <a:r>
              <a:rPr lang="en-US" altLang="zh-CN" sz="2400" dirty="0">
                <a:latin typeface="Consolas" panose="020B0609020204030204" pitchFamily="49" charset="0"/>
                <a:cs typeface="Consolas" panose="020B0609020204030204" pitchFamily="49" charset="0"/>
                <a:sym typeface="+mn-ea"/>
              </a:rPr>
              <a:t>*</a:t>
            </a:r>
            <a:r>
              <a:rPr lang="en-US" altLang="zh-CN" sz="2400" dirty="0">
                <a:solidFill>
                  <a:srgbClr val="A2424F"/>
                </a:solidFill>
                <a:latin typeface="Consolas" panose="020B0609020204030204" pitchFamily="49" charset="0"/>
                <a:cs typeface="Consolas" panose="020B0609020204030204" pitchFamily="49" charset="0"/>
                <a:sym typeface="+mn-ea"/>
              </a:rPr>
              <a:t>)/count(</a:t>
            </a:r>
            <a:r>
              <a:rPr lang="en-US" altLang="zh-CN" sz="2400" dirty="0">
                <a:latin typeface="Consolas" panose="020B0609020204030204" pitchFamily="49" charset="0"/>
                <a:cs typeface="Consolas" panose="020B0609020204030204" pitchFamily="49" charset="0"/>
                <a:sym typeface="+mn-ea"/>
              </a:rPr>
              <a:t>col</a:t>
            </a:r>
            <a:r>
              <a:rPr lang="en-US" altLang="zh-CN" sz="2400" dirty="0">
                <a:solidFill>
                  <a:srgbClr val="A2424F"/>
                </a:solidFill>
                <a:latin typeface="Consolas" panose="020B0609020204030204" pitchFamily="49" charset="0"/>
                <a:cs typeface="Consolas" panose="020B0609020204030204" pitchFamily="49" charset="0"/>
                <a:sym typeface="+mn-ea"/>
              </a:rPr>
              <a:t>), min(</a:t>
            </a:r>
            <a:r>
              <a:rPr lang="en-US" altLang="zh-CN" sz="2400" dirty="0">
                <a:latin typeface="Consolas" panose="020B0609020204030204" pitchFamily="49" charset="0"/>
                <a:cs typeface="Consolas" panose="020B0609020204030204" pitchFamily="49" charset="0"/>
                <a:sym typeface="+mn-ea"/>
              </a:rPr>
              <a:t>col</a:t>
            </a:r>
            <a:r>
              <a:rPr lang="en-US" altLang="zh-CN" sz="2400" dirty="0">
                <a:solidFill>
                  <a:srgbClr val="A2424F"/>
                </a:solidFill>
                <a:latin typeface="Consolas" panose="020B0609020204030204" pitchFamily="49" charset="0"/>
                <a:cs typeface="Consolas" panose="020B0609020204030204" pitchFamily="49" charset="0"/>
                <a:sym typeface="+mn-ea"/>
              </a:rPr>
              <a:t>), max(</a:t>
            </a:r>
            <a:r>
              <a:rPr lang="en-US" altLang="zh-CN" sz="2400" dirty="0">
                <a:latin typeface="Consolas" panose="020B0609020204030204" pitchFamily="49" charset="0"/>
                <a:cs typeface="Consolas" panose="020B0609020204030204" pitchFamily="49" charset="0"/>
                <a:sym typeface="+mn-ea"/>
              </a:rPr>
              <a:t>col</a:t>
            </a:r>
            <a:r>
              <a:rPr lang="en-US" altLang="zh-CN" sz="2400" dirty="0">
                <a:solidFill>
                  <a:srgbClr val="A2424F"/>
                </a:solidFill>
                <a:latin typeface="Consolas" panose="020B0609020204030204" pitchFamily="49" charset="0"/>
                <a:cs typeface="Consolas" panose="020B0609020204030204" pitchFamily="49" charset="0"/>
                <a:sym typeface="+mn-ea"/>
              </a:rPr>
              <a:t>), </a:t>
            </a:r>
            <a:r>
              <a:rPr lang="en-US" altLang="zh-CN" sz="2400" dirty="0" err="1">
                <a:solidFill>
                  <a:srgbClr val="A2424F"/>
                </a:solidFill>
                <a:latin typeface="Consolas" panose="020B0609020204030204" pitchFamily="49" charset="0"/>
                <a:cs typeface="Consolas" panose="020B0609020204030204" pitchFamily="49" charset="0"/>
                <a:sym typeface="+mn-ea"/>
              </a:rPr>
              <a:t>stddev</a:t>
            </a:r>
            <a:r>
              <a:rPr lang="en-US" altLang="zh-CN" sz="2400" dirty="0">
                <a:solidFill>
                  <a:srgbClr val="A2424F"/>
                </a:solidFill>
                <a:latin typeface="Consolas" panose="020B0609020204030204" pitchFamily="49" charset="0"/>
                <a:cs typeface="Consolas" panose="020B0609020204030204" pitchFamily="49" charset="0"/>
                <a:sym typeface="+mn-ea"/>
              </a:rPr>
              <a:t>(</a:t>
            </a:r>
            <a:r>
              <a:rPr lang="en-US" altLang="zh-CN" sz="2400" dirty="0">
                <a:latin typeface="Consolas" panose="020B0609020204030204" pitchFamily="49" charset="0"/>
                <a:cs typeface="Consolas" panose="020B0609020204030204" pitchFamily="49" charset="0"/>
                <a:sym typeface="+mn-ea"/>
              </a:rPr>
              <a:t>col</a:t>
            </a:r>
            <a:r>
              <a:rPr lang="en-US" altLang="zh-CN" sz="2400" dirty="0">
                <a:solidFill>
                  <a:srgbClr val="A2424F"/>
                </a:solidFill>
                <a:latin typeface="Consolas" panose="020B0609020204030204" pitchFamily="49" charset="0"/>
                <a:cs typeface="Consolas" panose="020B0609020204030204" pitchFamily="49" charset="0"/>
                <a:sym typeface="+mn-ea"/>
              </a:rPr>
              <a:t>), avg(</a:t>
            </a:r>
            <a:r>
              <a:rPr lang="en-US" altLang="zh-CN" sz="2400" dirty="0">
                <a:latin typeface="Consolas" panose="020B0609020204030204" pitchFamily="49" charset="0"/>
                <a:cs typeface="Consolas" panose="020B0609020204030204" pitchFamily="49" charset="0"/>
                <a:sym typeface="+mn-ea"/>
              </a:rPr>
              <a:t>col</a:t>
            </a:r>
            <a:r>
              <a:rPr lang="en-US" altLang="zh-CN" sz="2400" dirty="0">
                <a:solidFill>
                  <a:srgbClr val="A2424F"/>
                </a:solidFill>
                <a:latin typeface="Consolas" panose="020B0609020204030204" pitchFamily="49" charset="0"/>
                <a:cs typeface="Consolas" panose="020B0609020204030204" pitchFamily="49" charset="0"/>
                <a:sym typeface="+mn-ea"/>
              </a:rPr>
              <a:t>)</a:t>
            </a:r>
          </a:p>
          <a:p>
            <a:endParaRPr lang="en-US" altLang="zh-CN" dirty="0">
              <a:sym typeface="+mn-ea"/>
            </a:endParaRPr>
          </a:p>
          <a:p>
            <a:r>
              <a:rPr lang="en-US" altLang="zh-CN" dirty="0">
                <a:sym typeface="+mn-ea"/>
              </a:rPr>
              <a:t>These aggregate functions exist in almost all products</a:t>
            </a:r>
          </a:p>
          <a:p>
            <a:pPr lvl="1"/>
            <a:r>
              <a:rPr lang="en-US" altLang="zh-CN" dirty="0">
                <a:sym typeface="+mn-ea"/>
              </a:rPr>
              <a:t>Most products also implement other functions</a:t>
            </a:r>
          </a:p>
          <a:p>
            <a:pPr lvl="1"/>
            <a:r>
              <a:rPr lang="en-US" altLang="zh-CN" dirty="0">
                <a:sym typeface="+mn-ea"/>
              </a:rPr>
              <a:t>Some work with any datatype, others only work with numerical columns</a:t>
            </a:r>
          </a:p>
          <a:p>
            <a:pPr lvl="1"/>
            <a:endParaRPr lang="en-US" altLang="zh-CN" dirty="0">
              <a:sym typeface="+mn-ea"/>
            </a:endParaRPr>
          </a:p>
          <a:p>
            <a:pPr lvl="1"/>
            <a:r>
              <a:rPr lang="en-US" altLang="zh-CN" dirty="0">
                <a:sym typeface="+mn-ea"/>
              </a:rPr>
              <a:t>It is strongly recommended to refer to the database manual for details</a:t>
            </a:r>
          </a:p>
          <a:p>
            <a:pPr lvl="2"/>
            <a:r>
              <a:rPr lang="en-US" altLang="zh-CN" dirty="0">
                <a:sym typeface="+mn-ea"/>
              </a:rPr>
              <a:t>For example, SQLite does not have </a:t>
            </a:r>
            <a:r>
              <a:rPr lang="en-US" altLang="zh-CN" dirty="0" err="1">
                <a:solidFill>
                  <a:srgbClr val="A2424F"/>
                </a:solidFill>
                <a:latin typeface="Consolas" panose="020B0609020204030204" pitchFamily="49" charset="0"/>
                <a:cs typeface="Consolas" panose="020B0609020204030204" pitchFamily="49" charset="0"/>
                <a:sym typeface="+mn-ea"/>
              </a:rPr>
              <a:t>stddev</a:t>
            </a:r>
            <a:r>
              <a:rPr lang="en-US" altLang="zh-CN" dirty="0">
                <a:latin typeface="Consolas" panose="020B0609020204030204" pitchFamily="49" charset="0"/>
                <a:cs typeface="Consolas" panose="020B0609020204030204" pitchFamily="49" charset="0"/>
                <a:sym typeface="+mn-ea"/>
              </a:rPr>
              <a:t>() for </a:t>
            </a:r>
            <a:r>
              <a:rPr lang="en-US" altLang="zh-CN" dirty="0">
                <a:sym typeface="+mn-ea"/>
              </a:rPr>
              <a:t>computing the standard deviation</a:t>
            </a:r>
          </a:p>
          <a:p>
            <a:pPr lvl="2"/>
            <a:endParaRPr lang="zh-CN" altLang="en-US" dirty="0"/>
          </a:p>
          <a:p>
            <a:endParaRPr lang="fr-FR" dirty="0">
              <a:solidFill>
                <a:srgbClr val="A2424F"/>
              </a:solidFill>
              <a:effectLst>
                <a:outerShdw blurRad="38100" dist="38100" dir="2700000" algn="tl">
                  <a:srgbClr val="000000">
                    <a:alpha val="43137"/>
                  </a:srgbClr>
                </a:outerShdw>
              </a:effectLst>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9549765" cy="5334000"/>
          </a:xfrm>
        </p:spPr>
        <p:txBody>
          <a:bodyPr/>
          <a:lstStyle/>
          <a:p>
            <a:pPr algn="l"/>
            <a:r>
              <a:rPr lang="fr-FR" b="1" i="1" dirty="0" err="1">
                <a:solidFill>
                  <a:srgbClr val="A2424F"/>
                </a:solidFill>
                <a:cs typeface="Lato" panose="020F0502020204030203" pitchFamily="34" charset="0"/>
                <a:sym typeface="+mn-ea"/>
              </a:rPr>
              <a:t>Earliest</a:t>
            </a:r>
            <a:r>
              <a:rPr lang="fr-FR" b="1" i="1" dirty="0">
                <a:solidFill>
                  <a:srgbClr val="A2424F"/>
                </a:solidFill>
                <a:cs typeface="Lato" panose="020F0502020204030203" pitchFamily="34" charset="0"/>
                <a:sym typeface="+mn-ea"/>
              </a:rPr>
              <a:t> release </a:t>
            </a:r>
            <a:r>
              <a:rPr lang="fr-FR" b="1" i="1" dirty="0" err="1">
                <a:solidFill>
                  <a:srgbClr val="A2424F"/>
                </a:solidFill>
                <a:cs typeface="Lato" panose="020F0502020204030203" pitchFamily="34" charset="0"/>
                <a:sym typeface="+mn-ea"/>
              </a:rPr>
              <a:t>year</a:t>
            </a:r>
            <a:r>
              <a:rPr lang="fr-FR" b="1" i="1" dirty="0">
                <a:solidFill>
                  <a:srgbClr val="A2424F"/>
                </a:solidFill>
                <a:cs typeface="Lato" panose="020F0502020204030203" pitchFamily="34" charset="0"/>
                <a:sym typeface="+mn-ea"/>
              </a:rPr>
              <a:t> by country?</a:t>
            </a:r>
            <a:endParaRPr lang="fr-FR" b="1" i="1" dirty="0">
              <a:solidFill>
                <a:srgbClr val="A2424F"/>
              </a:solidFill>
              <a:cs typeface="Lato" panose="020F0502020204030203" pitchFamily="34" charset="0"/>
            </a:endParaRPr>
          </a:p>
          <a:p>
            <a:pPr algn="l"/>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pPr algn="l"/>
            <a:endParaRPr lang="en-US" b="1" dirty="0">
              <a:solidFill>
                <a:srgbClr val="009900"/>
              </a:solidFill>
              <a:cs typeface="Lato" panose="020F0502020204030203" pitchFamily="34" charset="0"/>
              <a:sym typeface="+mn-ea"/>
            </a:endParaRPr>
          </a:p>
          <a:p>
            <a:pPr algn="l"/>
            <a:endParaRPr lang="en-US" altLang="zh-CN" dirty="0">
              <a:cs typeface="Lato" panose="020F0502020204030203" pitchFamily="34" charset="0"/>
              <a:sym typeface="+mn-ea"/>
            </a:endParaRPr>
          </a:p>
          <a:p>
            <a:pPr algn="l"/>
            <a:endParaRPr lang="en-US" altLang="zh-CN" dirty="0">
              <a:cs typeface="Lato" panose="020F0502020204030203" pitchFamily="34" charset="0"/>
              <a:sym typeface="+mn-ea"/>
            </a:endParaRPr>
          </a:p>
          <a:p>
            <a:pPr algn="l"/>
            <a:r>
              <a:rPr lang="en-US" altLang="zh-CN" dirty="0">
                <a:cs typeface="Lato" panose="020F0502020204030203" pitchFamily="34" charset="0"/>
                <a:sym typeface="+mn-ea"/>
              </a:rPr>
              <a:t>Such a query answers the question</a:t>
            </a:r>
          </a:p>
          <a:p>
            <a:pPr lvl="1"/>
            <a:r>
              <a:rPr lang="en-US" altLang="zh-CN" dirty="0">
                <a:cs typeface="Lato" panose="020F0502020204030203" pitchFamily="34" charset="0"/>
                <a:sym typeface="+mn-ea"/>
              </a:rPr>
              <a:t>Note that in the demo database years are simple numerical values, but generally speaking min() applied to a date logically returns the earliest one. </a:t>
            </a:r>
          </a:p>
          <a:p>
            <a:pPr lvl="1"/>
            <a:r>
              <a:rPr lang="en-US" altLang="zh-CN" dirty="0">
                <a:cs typeface="Lato" panose="020F0502020204030203" pitchFamily="34" charset="0"/>
                <a:sym typeface="+mn-ea"/>
              </a:rPr>
              <a:t>The result will be a relation: </a:t>
            </a:r>
            <a:r>
              <a:rPr lang="en-US" altLang="zh-CN" dirty="0">
                <a:solidFill>
                  <a:srgbClr val="A2424F"/>
                </a:solidFill>
                <a:cs typeface="Lato" panose="020F0502020204030203" pitchFamily="34" charset="0"/>
                <a:sym typeface="+mn-ea"/>
              </a:rPr>
              <a:t>no duplicate</a:t>
            </a:r>
            <a:r>
              <a:rPr lang="en-US" altLang="zh-CN" dirty="0">
                <a:cs typeface="Lato" panose="020F0502020204030203" pitchFamily="34" charset="0"/>
                <a:sym typeface="+mn-ea"/>
              </a:rPr>
              <a:t>, and the key that identifies each row will be the country code (generally speaking, what follows GROUP BY).</a:t>
            </a:r>
            <a:endParaRPr lang="zh-CN" altLang="en-US" dirty="0">
              <a:cs typeface="Lato" panose="020F0502020204030203" pitchFamily="34" charset="0"/>
            </a:endParaRPr>
          </a:p>
          <a:p>
            <a:pPr algn="l"/>
            <a:endParaRPr lang="fr-FR" b="1" dirty="0">
              <a:solidFill>
                <a:srgbClr val="009900"/>
              </a:solidFill>
              <a:cs typeface="Lato" panose="020F0502020204030203" pitchFamily="34" charset="0"/>
            </a:endParaRPr>
          </a:p>
          <a:p>
            <a:pPr algn="l"/>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pPr algn="l"/>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5" name="图片 4"/>
          <p:cNvPicPr>
            <a:picLocks noChangeAspect="1"/>
          </p:cNvPicPr>
          <p:nvPr/>
        </p:nvPicPr>
        <p:blipFill>
          <a:blip r:embed="rId3"/>
          <a:stretch>
            <a:fillRect/>
          </a:stretch>
        </p:blipFill>
        <p:spPr>
          <a:xfrm>
            <a:off x="11017250" y="972820"/>
            <a:ext cx="2593075" cy="6858000"/>
          </a:xfrm>
          <a:prstGeom prst="rect">
            <a:avLst/>
          </a:prstGeom>
        </p:spPr>
      </p:pic>
      <p:pic>
        <p:nvPicPr>
          <p:cNvPr id="4" name="图片 3" descr="}()Q%7DF@B7@9FYDO1TP7G9"/>
          <p:cNvPicPr>
            <a:picLocks noChangeAspect="1"/>
          </p:cNvPicPr>
          <p:nvPr/>
        </p:nvPicPr>
        <p:blipFill>
          <a:blip r:embed="rId4"/>
          <a:stretch>
            <a:fillRect/>
          </a:stretch>
        </p:blipFill>
        <p:spPr>
          <a:xfrm>
            <a:off x="2917825" y="2832735"/>
            <a:ext cx="4943475" cy="1590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4DFCF-986F-084A-A4CA-1827BEF57AB0}"/>
              </a:ext>
            </a:extLst>
          </p:cNvPr>
          <p:cNvSpPr>
            <a:spLocks noGrp="1"/>
          </p:cNvSpPr>
          <p:nvPr>
            <p:ph type="title"/>
          </p:nvPr>
        </p:nvSpPr>
        <p:spPr>
          <a:xfrm>
            <a:off x="838200" y="5486400"/>
            <a:ext cx="12954000" cy="1422400"/>
          </a:xfrm>
        </p:spPr>
        <p:txBody>
          <a:bodyPr>
            <a:normAutofit/>
          </a:bodyPr>
          <a:lstStyle/>
          <a:p>
            <a:r>
              <a:rPr lang="en-CN" sz="3100" dirty="0"/>
              <a:t>More on Retrieving Data</a:t>
            </a:r>
            <a:br>
              <a:rPr lang="en-CN" sz="5400" dirty="0"/>
            </a:br>
            <a:r>
              <a:rPr lang="en-CN" sz="5400" dirty="0"/>
              <a:t>Distinct</a:t>
            </a:r>
          </a:p>
        </p:txBody>
      </p:sp>
    </p:spTree>
    <p:extLst>
      <p:ext uri="{BB962C8B-B14F-4D97-AF65-F5344CB8AC3E}">
        <p14:creationId xmlns:p14="http://schemas.microsoft.com/office/powerpoint/2010/main" val="1792289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9401175" cy="5334000"/>
          </a:xfrm>
        </p:spPr>
        <p:txBody>
          <a:bodyPr/>
          <a:lstStyle/>
          <a:p>
            <a:r>
              <a:rPr lang="en-US" altLang="zh-CN" dirty="0">
                <a:cs typeface="Lato" panose="020F0502020204030203" pitchFamily="34" charset="0"/>
                <a:sym typeface="+mn-ea"/>
              </a:rPr>
              <a:t>Therefore we can validly apply another relational operation such as the "select" operation (row filtering) and only return countries for which the earliest movie was released before 1940. </a:t>
            </a:r>
          </a:p>
          <a:p>
            <a:pPr marL="0" indent="0">
              <a:buNone/>
            </a:pPr>
            <a:r>
              <a:rPr lang="en-US" altLang="zh-CN" dirty="0">
                <a:solidFill>
                  <a:srgbClr val="A2424F"/>
                </a:solidFill>
                <a:cs typeface="Lato" panose="020F0502020204030203" pitchFamily="34" charset="0"/>
                <a:sym typeface="+mn-ea"/>
              </a:rPr>
              <a:t>                     Nesting Query (</a:t>
            </a:r>
            <a:r>
              <a:rPr lang="zh-CN" altLang="en-US" dirty="0">
                <a:solidFill>
                  <a:srgbClr val="A2424F"/>
                </a:solidFill>
                <a:cs typeface="Lato" panose="020F0502020204030203" pitchFamily="34" charset="0"/>
                <a:sym typeface="+mn-ea"/>
              </a:rPr>
              <a:t>嵌套查询</a:t>
            </a:r>
            <a:r>
              <a:rPr lang="en-US" altLang="zh-CN" dirty="0">
                <a:solidFill>
                  <a:srgbClr val="A2424F"/>
                </a:solidFill>
                <a:cs typeface="Lato" panose="020F0502020204030203" pitchFamily="34" charset="0"/>
                <a:sym typeface="+mn-ea"/>
              </a:rPr>
              <a:t>)</a:t>
            </a:r>
            <a:endParaRPr lang="zh-CN" altLang="en-US" dirty="0">
              <a:solidFill>
                <a:srgbClr val="A2424F"/>
              </a:solidFill>
              <a:cs typeface="Lato" panose="020F0502020204030203" pitchFamily="34" charset="0"/>
            </a:endParaRPr>
          </a:p>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4" name="图片 3"/>
          <p:cNvPicPr>
            <a:picLocks noChangeAspect="1"/>
          </p:cNvPicPr>
          <p:nvPr/>
        </p:nvPicPr>
        <p:blipFill>
          <a:blip r:embed="rId3"/>
          <a:stretch>
            <a:fillRect/>
          </a:stretch>
        </p:blipFill>
        <p:spPr>
          <a:xfrm>
            <a:off x="10725062" y="1638171"/>
            <a:ext cx="3067050" cy="6019800"/>
          </a:xfrm>
          <a:prstGeom prst="rect">
            <a:avLst/>
          </a:prstGeom>
        </p:spPr>
      </p:pic>
      <p:pic>
        <p:nvPicPr>
          <p:cNvPr id="5" name="图片 4" descr="5@$VP3YIC54%D68JQ4}4{PH"/>
          <p:cNvPicPr>
            <a:picLocks noChangeAspect="1"/>
          </p:cNvPicPr>
          <p:nvPr/>
        </p:nvPicPr>
        <p:blipFill>
          <a:blip r:embed="rId4"/>
          <a:stretch>
            <a:fillRect/>
          </a:stretch>
        </p:blipFill>
        <p:spPr>
          <a:xfrm>
            <a:off x="2438400" y="4572000"/>
            <a:ext cx="5368290" cy="29610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ltLang="zh-CN" dirty="0">
              <a:ea typeface="楷体" panose="02010609060101010101" pitchFamily="49" charset="-122"/>
              <a:cs typeface="Lato" panose="020F0502020204030203" pitchFamily="34" charset="0"/>
              <a:sym typeface="+mn-ea"/>
            </a:endParaRPr>
          </a:p>
          <a:p>
            <a:endParaRPr lang="en-US" altLang="zh-CN" dirty="0">
              <a:ea typeface="楷体" panose="02010609060101010101" pitchFamily="49" charset="-122"/>
              <a:cs typeface="Lato" panose="020F0502020204030203" pitchFamily="34" charset="0"/>
              <a:sym typeface="+mn-ea"/>
            </a:endParaRPr>
          </a:p>
          <a:p>
            <a:endParaRPr lang="en-US" altLang="zh-CN" dirty="0">
              <a:ea typeface="楷体" panose="02010609060101010101" pitchFamily="49" charset="-122"/>
              <a:cs typeface="Lato" panose="020F0502020204030203" pitchFamily="34" charset="0"/>
              <a:sym typeface="+mn-ea"/>
            </a:endParaRPr>
          </a:p>
          <a:p>
            <a:endParaRPr lang="en-US" altLang="zh-CN" dirty="0">
              <a:ea typeface="楷体" panose="02010609060101010101" pitchFamily="49" charset="-122"/>
              <a:cs typeface="Lato" panose="020F0502020204030203" pitchFamily="34" charset="0"/>
              <a:sym typeface="+mn-ea"/>
            </a:endParaRPr>
          </a:p>
          <a:p>
            <a:r>
              <a:rPr lang="en-US" altLang="zh-CN" dirty="0">
                <a:ea typeface="楷体" panose="02010609060101010101" pitchFamily="49" charset="-122"/>
                <a:cs typeface="Lato" panose="020F0502020204030203" pitchFamily="34" charset="0"/>
                <a:sym typeface="+mn-ea"/>
              </a:rPr>
              <a:t>These two queries are equivalent</a:t>
            </a:r>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fr-FR" dirty="0">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6" name="图片 5" descr="VPM$MBLMK%RJJQ_V8PZDP3V"/>
          <p:cNvPicPr>
            <a:picLocks noChangeAspect="1"/>
          </p:cNvPicPr>
          <p:nvPr/>
        </p:nvPicPr>
        <p:blipFill>
          <a:blip r:embed="rId3"/>
          <a:stretch>
            <a:fillRect/>
          </a:stretch>
        </p:blipFill>
        <p:spPr>
          <a:xfrm>
            <a:off x="1564640" y="1752600"/>
            <a:ext cx="5048250" cy="2266950"/>
          </a:xfrm>
          <a:prstGeom prst="rect">
            <a:avLst/>
          </a:prstGeom>
        </p:spPr>
      </p:pic>
      <p:pic>
        <p:nvPicPr>
          <p:cNvPr id="8" name="图片 7" descr="}X}@LQM)8Y9U`J5%2F@[_SP"/>
          <p:cNvPicPr>
            <a:picLocks noChangeAspect="1"/>
          </p:cNvPicPr>
          <p:nvPr/>
        </p:nvPicPr>
        <p:blipFill>
          <a:blip r:embed="rId4"/>
          <a:stretch>
            <a:fillRect/>
          </a:stretch>
        </p:blipFill>
        <p:spPr>
          <a:xfrm>
            <a:off x="1564640" y="5064125"/>
            <a:ext cx="4962525" cy="2447925"/>
          </a:xfrm>
          <a:prstGeom prst="rect">
            <a:avLst/>
          </a:prstGeom>
        </p:spPr>
      </p:pic>
    </p:spTree>
    <p:extLst>
      <p:ext uri="{BB962C8B-B14F-4D97-AF65-F5344CB8AC3E}">
        <p14:creationId xmlns:p14="http://schemas.microsoft.com/office/powerpoint/2010/main" val="1130660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cs typeface="Lato" panose="020F0502020204030203" pitchFamily="34" charset="0"/>
                <a:sym typeface="+mn-ea"/>
              </a:rPr>
              <a:t>There is a short-hand that makes </a:t>
            </a:r>
            <a:r>
              <a:rPr lang="en-US" altLang="zh-CN" dirty="0">
                <a:solidFill>
                  <a:srgbClr val="A2424F"/>
                </a:solidFill>
                <a:cs typeface="Lato" panose="020F0502020204030203" pitchFamily="34" charset="0"/>
                <a:sym typeface="+mn-ea"/>
              </a:rPr>
              <a:t>nesting query unnecessary</a:t>
            </a:r>
            <a:r>
              <a:rPr lang="en-US" altLang="zh-CN" dirty="0">
                <a:cs typeface="Lato" panose="020F0502020204030203" pitchFamily="34" charset="0"/>
                <a:sym typeface="+mn-ea"/>
              </a:rPr>
              <a:t> (in the same way as AND allows multiple filters). You can have a condition on the result of an aggregate with </a:t>
            </a:r>
            <a:r>
              <a:rPr lang="fr-FR" b="1" dirty="0" err="1">
                <a:solidFill>
                  <a:srgbClr val="A2424F"/>
                </a:solidFill>
                <a:cs typeface="Lato" panose="020F0502020204030203" pitchFamily="34" charset="0"/>
                <a:sym typeface="+mn-ea"/>
              </a:rPr>
              <a:t>having</a:t>
            </a:r>
            <a:r>
              <a:rPr lang="en-US" altLang="fr-FR" b="1" dirty="0" err="1">
                <a:solidFill>
                  <a:srgbClr val="A2424F"/>
                </a:solidFill>
                <a:cs typeface="Lato" panose="020F0502020204030203" pitchFamily="34" charset="0"/>
                <a:sym typeface="+mn-ea"/>
              </a:rPr>
              <a:t>.</a:t>
            </a:r>
            <a:endParaRPr lang="zh-CN" altLang="en-US" dirty="0">
              <a:cs typeface="Lato" panose="020F0502020204030203" pitchFamily="34" charset="0"/>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r>
              <a:rPr lang="en-US" altLang="zh-CN" dirty="0">
                <a:sym typeface="+mn-ea"/>
              </a:rPr>
              <a:t>Now, keep in mind that aggregating rows requires </a:t>
            </a:r>
            <a:r>
              <a:rPr lang="en-US" altLang="zh-CN" dirty="0">
                <a:solidFill>
                  <a:srgbClr val="A2424F"/>
                </a:solidFill>
                <a:sym typeface="+mn-ea"/>
              </a:rPr>
              <a:t>sorting</a:t>
            </a:r>
            <a:r>
              <a:rPr lang="en-US" altLang="zh-CN" dirty="0">
                <a:sym typeface="+mn-ea"/>
              </a:rPr>
              <a:t> them in a way or another, while sorting is always costly operations that do </a:t>
            </a:r>
            <a:r>
              <a:rPr lang="en-US" altLang="zh-CN" dirty="0">
                <a:solidFill>
                  <a:srgbClr val="A2424F"/>
                </a:solidFill>
                <a:sym typeface="+mn-ea"/>
              </a:rPr>
              <a:t>NOT scale well </a:t>
            </a:r>
            <a:r>
              <a:rPr lang="en-US" altLang="zh-CN" dirty="0">
                <a:sym typeface="+mn-ea"/>
              </a:rPr>
              <a:t>(Why?).</a:t>
            </a:r>
            <a:endParaRPr lang="zh-CN" altLang="en-US" dirty="0"/>
          </a:p>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4" name="图片 3" descr="UV~C)E[WCY)LTZ6@98LL@CF"/>
          <p:cNvPicPr>
            <a:picLocks noChangeAspect="1"/>
          </p:cNvPicPr>
          <p:nvPr/>
        </p:nvPicPr>
        <p:blipFill>
          <a:blip r:embed="rId3"/>
          <a:stretch>
            <a:fillRect/>
          </a:stretch>
        </p:blipFill>
        <p:spPr>
          <a:xfrm>
            <a:off x="5030787" y="3505200"/>
            <a:ext cx="4568825" cy="21200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fr-FR" b="1" i="1" dirty="0">
                <a:solidFill>
                  <a:srgbClr val="A2424F"/>
                </a:solidFill>
                <a:cs typeface="Lato" panose="020F0502020204030203" pitchFamily="34" charset="0"/>
                <a:sym typeface="+mn-ea"/>
              </a:rPr>
              <a:t>SORT</a:t>
            </a:r>
            <a:r>
              <a:rPr lang="zh-CN" altLang="fr-FR" b="1" i="1" dirty="0">
                <a:solidFill>
                  <a:srgbClr val="A2424F"/>
                </a:solidFill>
                <a:ea typeface="宋体" panose="02010600030101010101" pitchFamily="2" charset="-122"/>
                <a:cs typeface="Lato" panose="020F0502020204030203" pitchFamily="34" charset="0"/>
                <a:sym typeface="+mn-ea"/>
              </a:rPr>
              <a:t>：</a:t>
            </a:r>
            <a:r>
              <a:rPr lang="en-US" altLang="zh-CN" u="sng" dirty="0">
                <a:cs typeface="Lato" panose="020F0502020204030203" pitchFamily="34" charset="0"/>
                <a:sym typeface="+mn-ea"/>
              </a:rPr>
              <a:t>Time complexity</a:t>
            </a:r>
            <a:r>
              <a:rPr lang="en-US" altLang="zh-CN" dirty="0">
                <a:cs typeface="Lato" panose="020F0502020204030203" pitchFamily="34" charset="0"/>
                <a:sym typeface="+mn-ea"/>
              </a:rPr>
              <a:t> of sorting algorithms: </a:t>
            </a:r>
            <a:r>
              <a:rPr lang="en-US" altLang="zh-CN" dirty="0">
                <a:solidFill>
                  <a:srgbClr val="A2424F"/>
                </a:solidFill>
                <a:cs typeface="Lato" panose="020F0502020204030203" pitchFamily="34" charset="0"/>
                <a:sym typeface="+mn-ea"/>
              </a:rPr>
              <a:t>O(n*log(n))</a:t>
            </a:r>
            <a:endParaRPr lang="zh-CN" altLang="en-US" dirty="0">
              <a:solidFill>
                <a:srgbClr val="A2424F"/>
              </a:solidFill>
              <a:cs typeface="Lato" panose="020F0502020204030203" pitchFamily="34" charset="0"/>
            </a:endParaRPr>
          </a:p>
          <a:p>
            <a:pPr lvl="1"/>
            <a:r>
              <a:rPr lang="en-US" altLang="zh-CN" dirty="0">
                <a:cs typeface="Lato" panose="020F0502020204030203" pitchFamily="34" charset="0"/>
                <a:sym typeface="+mn-ea"/>
              </a:rPr>
              <a:t>The following query is perfectly valid in SQL. What you are doing is aggregating movies for all countries, </a:t>
            </a:r>
            <a:r>
              <a:rPr lang="en-US" altLang="zh-CN" dirty="0">
                <a:solidFill>
                  <a:srgbClr val="A2424F"/>
                </a:solidFill>
                <a:cs typeface="Lato" panose="020F0502020204030203" pitchFamily="34" charset="0"/>
                <a:sym typeface="+mn-ea"/>
              </a:rPr>
              <a:t>then</a:t>
            </a:r>
            <a:r>
              <a:rPr lang="en-US" altLang="zh-CN" dirty="0">
                <a:cs typeface="Lato" panose="020F0502020204030203" pitchFamily="34" charset="0"/>
                <a:sym typeface="+mn-ea"/>
              </a:rPr>
              <a:t> discarding everything that is not American:</a:t>
            </a:r>
            <a:endParaRPr lang="zh-CN" altLang="en-US" dirty="0">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
        <p:nvSpPr>
          <p:cNvPr id="6" name="文本框 5"/>
          <p:cNvSpPr txBox="1"/>
          <p:nvPr/>
        </p:nvSpPr>
        <p:spPr>
          <a:xfrm>
            <a:off x="7365365" y="3983355"/>
            <a:ext cx="7005320" cy="4246245"/>
          </a:xfrm>
          <a:prstGeom prst="rect">
            <a:avLst/>
          </a:prstGeom>
          <a:noFill/>
        </p:spPr>
        <p:txBody>
          <a:bodyPr wrap="square" rtlCol="0" anchor="t">
            <a:spAutoFit/>
          </a:bodyPr>
          <a:lstStyle/>
          <a:p>
            <a:r>
              <a:rPr lang="en-US" altLang="zh-CN" sz="3000" dirty="0">
                <a:solidFill>
                  <a:schemeClr val="tx1">
                    <a:lumMod val="75000"/>
                    <a:lumOff val="25000"/>
                  </a:schemeClr>
                </a:solidFill>
                <a:latin typeface="Lato" panose="020F0502020204030203" pitchFamily="34" charset="0"/>
                <a:ea typeface="楷体" panose="02010609060101010101" pitchFamily="49" charset="-122"/>
                <a:cs typeface="Lato" panose="020F0502020204030203" pitchFamily="34" charset="0"/>
                <a:sym typeface="+mn-ea"/>
              </a:rPr>
              <a:t>The </a:t>
            </a:r>
            <a:r>
              <a:rPr lang="en-US" altLang="zh-CN" sz="3000" dirty="0">
                <a:solidFill>
                  <a:srgbClr val="A2424F"/>
                </a:solidFill>
                <a:latin typeface="Lato" panose="020F0502020204030203" pitchFamily="34" charset="0"/>
                <a:ea typeface="楷体" panose="02010609060101010101" pitchFamily="49" charset="-122"/>
                <a:cs typeface="Lato" panose="020F0502020204030203" pitchFamily="34" charset="0"/>
                <a:sym typeface="+mn-ea"/>
              </a:rPr>
              <a:t>efficient way </a:t>
            </a:r>
            <a:r>
              <a:rPr lang="en-US" altLang="zh-CN" sz="3000" dirty="0">
                <a:solidFill>
                  <a:schemeClr val="tx1">
                    <a:lumMod val="75000"/>
                    <a:lumOff val="25000"/>
                  </a:schemeClr>
                </a:solidFill>
                <a:latin typeface="Lato" panose="020F0502020204030203" pitchFamily="34" charset="0"/>
                <a:ea typeface="楷体" panose="02010609060101010101" pitchFamily="49" charset="-122"/>
                <a:cs typeface="Lato" panose="020F0502020204030203" pitchFamily="34" charset="0"/>
                <a:sym typeface="+mn-ea"/>
              </a:rPr>
              <a:t>to proceed is of course to select American movies first, and only aggregate them.</a:t>
            </a:r>
          </a:p>
          <a:p>
            <a:r>
              <a:rPr lang="en-US" altLang="zh-CN" sz="3000" dirty="0">
                <a:solidFill>
                  <a:schemeClr val="tx1">
                    <a:lumMod val="75000"/>
                    <a:lumOff val="25000"/>
                  </a:schemeClr>
                </a:solidFill>
                <a:latin typeface="Lato" panose="020F0502020204030203" pitchFamily="34" charset="0"/>
                <a:ea typeface="楷体" panose="02010609060101010101" pitchFamily="49" charset="-122"/>
                <a:cs typeface="Lato" panose="020F0502020204030203" pitchFamily="34" charset="0"/>
                <a:sym typeface="+mn-ea"/>
              </a:rPr>
              <a:t>SQL Server will do the right thing behind your back. – </a:t>
            </a:r>
            <a:r>
              <a:rPr lang="en-US" altLang="zh-CN" sz="3000" dirty="0">
                <a:solidFill>
                  <a:srgbClr val="A2424F"/>
                </a:solidFill>
                <a:latin typeface="Lato" panose="020F0502020204030203" pitchFamily="34" charset="0"/>
                <a:ea typeface="楷体" panose="02010609060101010101" pitchFamily="49" charset="-122"/>
                <a:cs typeface="Lato" panose="020F0502020204030203" pitchFamily="34" charset="0"/>
                <a:sym typeface="+mn-ea"/>
              </a:rPr>
              <a:t>Query</a:t>
            </a:r>
            <a:r>
              <a:rPr lang="en-US" altLang="zh-CN" sz="3000" dirty="0">
                <a:solidFill>
                  <a:schemeClr val="tx1">
                    <a:lumMod val="75000"/>
                    <a:lumOff val="25000"/>
                  </a:schemeClr>
                </a:solidFill>
                <a:latin typeface="Lato" panose="020F0502020204030203" pitchFamily="34" charset="0"/>
                <a:ea typeface="楷体" panose="02010609060101010101" pitchFamily="49" charset="-122"/>
                <a:cs typeface="Lato" panose="020F0502020204030203" pitchFamily="34" charset="0"/>
                <a:sym typeface="+mn-ea"/>
              </a:rPr>
              <a:t> </a:t>
            </a:r>
            <a:r>
              <a:rPr lang="en-US" altLang="zh-CN" sz="3000" dirty="0">
                <a:solidFill>
                  <a:srgbClr val="A2424F"/>
                </a:solidFill>
                <a:latin typeface="Lato" panose="020F0502020204030203" pitchFamily="34" charset="0"/>
                <a:ea typeface="楷体" panose="02010609060101010101" pitchFamily="49" charset="-122"/>
                <a:cs typeface="Lato" panose="020F0502020204030203" pitchFamily="34" charset="0"/>
                <a:sym typeface="+mn-ea"/>
              </a:rPr>
              <a:t>Optimization</a:t>
            </a:r>
          </a:p>
          <a:p>
            <a:r>
              <a:rPr lang="en-US" altLang="zh-CN" sz="3000" dirty="0">
                <a:solidFill>
                  <a:schemeClr val="tx1">
                    <a:lumMod val="75000"/>
                    <a:lumOff val="25000"/>
                  </a:schemeClr>
                </a:solidFill>
                <a:latin typeface="Lato" panose="020F0502020204030203" pitchFamily="34" charset="0"/>
                <a:ea typeface="楷体" panose="02010609060101010101" pitchFamily="49" charset="-122"/>
                <a:cs typeface="Lato" panose="020F0502020204030203" pitchFamily="34" charset="0"/>
                <a:sym typeface="+mn-ea"/>
              </a:rPr>
              <a:t>Oracle will assume that you have some obscure reason for writing your query</a:t>
            </a:r>
            <a:endParaRPr lang="en-US" altLang="zh-CN" sz="3000" dirty="0">
              <a:solidFill>
                <a:schemeClr val="tx1">
                  <a:lumMod val="75000"/>
                  <a:lumOff val="25000"/>
                </a:schemeClr>
              </a:solidFill>
              <a:latin typeface="Lato" panose="020F0502020204030203" pitchFamily="34" charset="0"/>
              <a:ea typeface="楷体" panose="02010609060101010101" pitchFamily="49" charset="-122"/>
              <a:cs typeface="Lato" panose="020F0502020204030203" pitchFamily="34" charset="0"/>
            </a:endParaRPr>
          </a:p>
          <a:p>
            <a:r>
              <a:rPr lang="en-US" altLang="zh-CN" sz="3000" dirty="0">
                <a:solidFill>
                  <a:schemeClr val="tx1">
                    <a:lumMod val="75000"/>
                    <a:lumOff val="25000"/>
                  </a:schemeClr>
                </a:solidFill>
                <a:latin typeface="Lato" panose="020F0502020204030203" pitchFamily="34" charset="0"/>
                <a:ea typeface="楷体" panose="02010609060101010101" pitchFamily="49" charset="-122"/>
                <a:cs typeface="Lato" panose="020F0502020204030203" pitchFamily="34" charset="0"/>
                <a:sym typeface="+mn-ea"/>
              </a:rPr>
              <a:t>that way and will </a:t>
            </a:r>
            <a:r>
              <a:rPr lang="en-US" altLang="zh-CN" sz="3000" dirty="0">
                <a:solidFill>
                  <a:srgbClr val="A2424F"/>
                </a:solidFill>
                <a:latin typeface="Lato" panose="020F0502020204030203" pitchFamily="34" charset="0"/>
                <a:ea typeface="楷体" panose="02010609060101010101" pitchFamily="49" charset="-122"/>
                <a:cs typeface="Lato" panose="020F0502020204030203" pitchFamily="34" charset="0"/>
                <a:sym typeface="+mn-ea"/>
              </a:rPr>
              <a:t>do as told</a:t>
            </a:r>
            <a:r>
              <a:rPr lang="en-US" altLang="zh-CN" sz="3000" dirty="0">
                <a:solidFill>
                  <a:schemeClr val="tx1">
                    <a:lumMod val="75000"/>
                    <a:lumOff val="25000"/>
                  </a:schemeClr>
                </a:solidFill>
                <a:latin typeface="Lato" panose="020F0502020204030203" pitchFamily="34" charset="0"/>
                <a:ea typeface="楷体" panose="02010609060101010101" pitchFamily="49" charset="-122"/>
                <a:cs typeface="Lato" panose="020F0502020204030203" pitchFamily="34" charset="0"/>
                <a:sym typeface="+mn-ea"/>
              </a:rPr>
              <a:t>. It can hurt.</a:t>
            </a:r>
            <a:endParaRPr lang="zh-CN" altLang="en-US" sz="3000" dirty="0">
              <a:solidFill>
                <a:schemeClr val="tx1">
                  <a:lumMod val="75000"/>
                  <a:lumOff val="25000"/>
                </a:schemeClr>
              </a:solidFill>
              <a:latin typeface="Lato" panose="020F0502020204030203" pitchFamily="34" charset="0"/>
              <a:ea typeface="楷体" panose="02010609060101010101" pitchFamily="49" charset="-122"/>
              <a:cs typeface="Lato" panose="020F0502020204030203" pitchFamily="34" charset="0"/>
            </a:endParaRPr>
          </a:p>
          <a:p>
            <a:endParaRPr lang="zh-CN" altLang="en-US" sz="3000" dirty="0">
              <a:latin typeface="Lato" panose="020F0502020204030203" pitchFamily="34" charset="0"/>
              <a:cs typeface="Lato" panose="020F0502020204030203" pitchFamily="34" charset="0"/>
            </a:endParaRPr>
          </a:p>
        </p:txBody>
      </p:sp>
      <p:pic>
        <p:nvPicPr>
          <p:cNvPr id="8" name="图片 7" descr="UUIFRN0DS0B$QPA6QSUXZ4Q"/>
          <p:cNvPicPr>
            <a:picLocks noChangeAspect="1"/>
          </p:cNvPicPr>
          <p:nvPr/>
        </p:nvPicPr>
        <p:blipFill>
          <a:blip r:embed="rId3"/>
          <a:stretch>
            <a:fillRect/>
          </a:stretch>
        </p:blipFill>
        <p:spPr>
          <a:xfrm>
            <a:off x="1155700" y="4449785"/>
            <a:ext cx="4981575" cy="3057525"/>
          </a:xfrm>
          <a:prstGeom prst="rect">
            <a:avLst/>
          </a:prstGeom>
        </p:spPr>
      </p:pic>
      <p:sp>
        <p:nvSpPr>
          <p:cNvPr id="5" name="Rectangle 4">
            <a:extLst>
              <a:ext uri="{FF2B5EF4-FFF2-40B4-BE49-F238E27FC236}">
                <a16:creationId xmlns:a16="http://schemas.microsoft.com/office/drawing/2014/main" id="{837C1034-B90C-B745-9DA4-A2A9232A3452}"/>
              </a:ext>
            </a:extLst>
          </p:cNvPr>
          <p:cNvSpPr/>
          <p:nvPr/>
        </p:nvSpPr>
        <p:spPr bwMode="auto">
          <a:xfrm>
            <a:off x="1524000" y="6248400"/>
            <a:ext cx="3124200" cy="228600"/>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CN" sz="1200" b="0" i="0" u="none" strike="noStrike" cap="none" normalizeH="0" baseline="0" dirty="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Or…</a:t>
            </a:r>
          </a:p>
        </p:txBody>
      </p:sp>
      <p:cxnSp>
        <p:nvCxnSpPr>
          <p:cNvPr id="15" name="直接箭头连接符 14"/>
          <p:cNvCxnSpPr>
            <a:cxnSpLocks/>
          </p:cNvCxnSpPr>
          <p:nvPr/>
        </p:nvCxnSpPr>
        <p:spPr>
          <a:xfrm flipH="1">
            <a:off x="4648200" y="5120005"/>
            <a:ext cx="2362200" cy="1585595"/>
          </a:xfrm>
          <a:prstGeom prst="straightConnector1">
            <a:avLst/>
          </a:prstGeom>
          <a:ln w="101600">
            <a:solidFill>
              <a:srgbClr val="A2424F"/>
            </a:solidFill>
            <a:tailEnd type="triangle"/>
          </a:ln>
        </p:spPr>
        <p:style>
          <a:lnRef idx="1">
            <a:schemeClr val="accent2"/>
          </a:lnRef>
          <a:fillRef idx="0">
            <a:schemeClr val="accent2"/>
          </a:fillRef>
          <a:effectRef idx="0">
            <a:schemeClr val="accent2"/>
          </a:effectRef>
          <a:fontRef idx="minor">
            <a:schemeClr val="tx1"/>
          </a:fontRef>
        </p:style>
      </p:cxnSp>
      <p:cxnSp>
        <p:nvCxnSpPr>
          <p:cNvPr id="4" name="直接箭头连接符 3">
            <a:extLst>
              <a:ext uri="{FF2B5EF4-FFF2-40B4-BE49-F238E27FC236}">
                <a16:creationId xmlns:a16="http://schemas.microsoft.com/office/drawing/2014/main" id="{70E4E9D4-7F94-8231-CF90-169411F4DB0F}"/>
              </a:ext>
            </a:extLst>
          </p:cNvPr>
          <p:cNvCxnSpPr>
            <a:cxnSpLocks/>
          </p:cNvCxnSpPr>
          <p:nvPr/>
        </p:nvCxnSpPr>
        <p:spPr>
          <a:xfrm flipH="1">
            <a:off x="3657600" y="3429000"/>
            <a:ext cx="1752600" cy="2499995"/>
          </a:xfrm>
          <a:prstGeom prst="straightConnector1">
            <a:avLst/>
          </a:prstGeom>
          <a:ln w="101600">
            <a:solidFill>
              <a:srgbClr val="A2424F"/>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12954000" cy="5334000"/>
          </a:xfrm>
        </p:spPr>
        <p:txBody>
          <a:bodyPr/>
          <a:lstStyle/>
          <a:p>
            <a:r>
              <a:rPr lang="en-US" altLang="zh-CN" dirty="0">
                <a:sym typeface="+mn-ea"/>
              </a:rPr>
              <a:t>All database management systems have a highly important component that we'll see again,  called the "query optimizer". </a:t>
            </a:r>
          </a:p>
          <a:p>
            <a:pPr lvl="1"/>
            <a:r>
              <a:rPr lang="en-US" altLang="zh-CN" dirty="0">
                <a:sym typeface="+mn-ea"/>
              </a:rPr>
              <a:t>It takes your query, and tries to find the most efficient way to run it.</a:t>
            </a:r>
          </a:p>
          <a:p>
            <a:pPr lvl="1"/>
            <a:r>
              <a:rPr lang="en-US" altLang="zh-CN" dirty="0">
                <a:sym typeface="+mn-ea"/>
              </a:rPr>
              <a:t>Sometimes it tries to outsmart you, with from time to time unintended consequences</a:t>
            </a:r>
          </a:p>
          <a:p>
            <a:pPr lvl="1"/>
            <a:r>
              <a:rPr lang="en-US" altLang="zh-CN" dirty="0">
                <a:sym typeface="+mn-ea"/>
              </a:rPr>
              <a:t>Sometimes it optimistically assumes that you know what you are doing</a:t>
            </a:r>
          </a:p>
          <a:p>
            <a:pPr lvl="1"/>
            <a:r>
              <a:rPr lang="en-US" altLang="zh-CN" dirty="0">
                <a:solidFill>
                  <a:srgbClr val="A2424F"/>
                </a:solidFill>
                <a:sym typeface="+mn-ea"/>
              </a:rPr>
              <a:t>... In all, optimizers may not behave all the same. – So, please reply on yourself, not the optimizer.</a:t>
            </a:r>
            <a:endParaRPr lang="zh-CN" altLang="en-US" dirty="0">
              <a:solidFill>
                <a:srgbClr val="A2424F"/>
              </a:solidFill>
            </a:endParaRPr>
          </a:p>
          <a:p>
            <a:endParaRPr lang="fr-FR" dirty="0">
              <a:solidFill>
                <a:srgbClr val="A2424F"/>
              </a:solidFill>
              <a:effectLst>
                <a:outerShdw blurRad="38100" dist="38100" dir="2700000" algn="tl">
                  <a:srgbClr val="000000">
                    <a:alpha val="43137"/>
                  </a:srgbClr>
                </a:outerShdw>
              </a:effectLst>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b="1" i="1" dirty="0">
                <a:solidFill>
                  <a:srgbClr val="A2424F"/>
                </a:solidFill>
                <a:cs typeface="Lato" panose="020F0502020204030203" pitchFamily="34" charset="0"/>
                <a:sym typeface="+mn-ea"/>
              </a:rPr>
              <a:t>How about NULL?</a:t>
            </a:r>
            <a:endParaRPr lang="fr-FR" b="1" i="1" dirty="0">
              <a:solidFill>
                <a:srgbClr val="A2424F"/>
              </a:solidFill>
              <a:cs typeface="Lato" panose="020F0502020204030203" pitchFamily="34" charset="0"/>
            </a:endParaRPr>
          </a:p>
          <a:p>
            <a:endParaRPr lang="en-US" altLang="zh-CN" dirty="0">
              <a:cs typeface="Lato" panose="020F0502020204030203" pitchFamily="34" charset="0"/>
              <a:sym typeface="+mn-ea"/>
            </a:endParaRPr>
          </a:p>
          <a:p>
            <a:r>
              <a:rPr lang="en-US" altLang="zh-CN" dirty="0">
                <a:cs typeface="Lato" panose="020F0502020204030203" pitchFamily="34" charset="0"/>
                <a:sym typeface="+mn-ea"/>
              </a:rPr>
              <a:t>When you apply a function or operators to a null, with very few exceptions the result is </a:t>
            </a:r>
            <a:r>
              <a:rPr lang="en-US" altLang="zh-CN" dirty="0">
                <a:solidFill>
                  <a:srgbClr val="A2424F"/>
                </a:solidFill>
                <a:cs typeface="Lato" panose="020F0502020204030203" pitchFamily="34" charset="0"/>
                <a:sym typeface="+mn-ea"/>
              </a:rPr>
              <a:t>null</a:t>
            </a:r>
            <a:r>
              <a:rPr lang="en-US" altLang="zh-CN" dirty="0">
                <a:cs typeface="Lato" panose="020F0502020204030203" pitchFamily="34" charset="0"/>
                <a:sym typeface="+mn-ea"/>
              </a:rPr>
              <a:t> because the result of a transformation applied to something unknown is an unknown quantity. What happens with aggregates?</a:t>
            </a:r>
          </a:p>
          <a:p>
            <a:endParaRPr lang="zh-CN" altLang="en-US" dirty="0">
              <a:cs typeface="Lato" panose="020F0502020204030203" pitchFamily="34" charset="0"/>
            </a:endParaRPr>
          </a:p>
          <a:p>
            <a:r>
              <a:rPr lang="fr-FR" dirty="0" err="1">
                <a:solidFill>
                  <a:srgbClr val="009900"/>
                </a:solidFill>
                <a:effectLst>
                  <a:outerShdw blurRad="38100" dist="38100" dir="2700000" algn="tl">
                    <a:srgbClr val="000000">
                      <a:alpha val="43137"/>
                    </a:srgbClr>
                  </a:outerShdw>
                </a:effectLst>
                <a:cs typeface="Lato" panose="020F0502020204030203" pitchFamily="34" charset="0"/>
                <a:sym typeface="+mn-ea"/>
              </a:rPr>
              <a:t>known</a:t>
            </a:r>
            <a:r>
              <a:rPr lang="fr-FR" dirty="0">
                <a:cs typeface="Lato" panose="020F0502020204030203" pitchFamily="34" charset="0"/>
                <a:sym typeface="+mn-ea"/>
              </a:rPr>
              <a:t> </a:t>
            </a:r>
            <a:r>
              <a:rPr lang="fr-FR" b="1" dirty="0">
                <a:solidFill>
                  <a:srgbClr val="000000"/>
                </a:solidFill>
                <a:cs typeface="Lato" panose="020F0502020204030203" pitchFamily="34" charset="0"/>
                <a:sym typeface="+mn-ea"/>
              </a:rPr>
              <a:t>+</a:t>
            </a:r>
            <a:r>
              <a:rPr lang="fr-FR" dirty="0">
                <a:cs typeface="Lato" panose="020F0502020204030203" pitchFamily="34" charset="0"/>
                <a:sym typeface="+mn-ea"/>
              </a:rPr>
              <a:t> </a:t>
            </a:r>
            <a:r>
              <a:rPr lang="fr-FR" dirty="0" err="1">
                <a:solidFill>
                  <a:schemeClr val="bg2">
                    <a:lumMod val="75000"/>
                  </a:schemeClr>
                </a:solidFill>
                <a:effectLst>
                  <a:outerShdw blurRad="38100" dist="38100" dir="2700000" algn="tl">
                    <a:srgbClr val="000000">
                      <a:alpha val="43137"/>
                    </a:srgbClr>
                  </a:outerShdw>
                </a:effectLst>
                <a:cs typeface="Lato" panose="020F0502020204030203" pitchFamily="34" charset="0"/>
                <a:sym typeface="+mn-ea"/>
              </a:rPr>
              <a:t>unknown</a:t>
            </a:r>
            <a:r>
              <a:rPr lang="fr-FR" dirty="0">
                <a:cs typeface="Lato" panose="020F0502020204030203" pitchFamily="34" charset="0"/>
                <a:sym typeface="+mn-ea"/>
              </a:rPr>
              <a:t> </a:t>
            </a:r>
            <a:r>
              <a:rPr lang="fr-FR" b="1" dirty="0">
                <a:solidFill>
                  <a:srgbClr val="000000"/>
                </a:solidFill>
                <a:cs typeface="Lato" panose="020F0502020204030203" pitchFamily="34" charset="0"/>
                <a:sym typeface="+mn-ea"/>
              </a:rPr>
              <a:t>=</a:t>
            </a:r>
            <a:r>
              <a:rPr lang="fr-FR" dirty="0">
                <a:cs typeface="Lato" panose="020F0502020204030203" pitchFamily="34" charset="0"/>
                <a:sym typeface="+mn-ea"/>
              </a:rPr>
              <a:t> </a:t>
            </a:r>
            <a:r>
              <a:rPr lang="fr-FR" dirty="0" err="1">
                <a:solidFill>
                  <a:schemeClr val="bg2">
                    <a:lumMod val="75000"/>
                  </a:schemeClr>
                </a:solidFill>
                <a:effectLst>
                  <a:outerShdw blurRad="38100" dist="38100" dir="2700000" algn="tl">
                    <a:srgbClr val="000000">
                      <a:alpha val="43137"/>
                    </a:srgbClr>
                  </a:outerShdw>
                </a:effectLst>
                <a:cs typeface="Lato" panose="020F0502020204030203" pitchFamily="34" charset="0"/>
                <a:sym typeface="+mn-ea"/>
              </a:rPr>
              <a:t>unknown</a:t>
            </a:r>
            <a:endParaRPr lang="fr-FR" dirty="0">
              <a:solidFill>
                <a:schemeClr val="bg2">
                  <a:lumMod val="75000"/>
                </a:schemeClr>
              </a:solidFill>
              <a:effectLst>
                <a:outerShdw blurRad="38100" dist="38100" dir="2700000" algn="tl">
                  <a:srgbClr val="000000">
                    <a:alpha val="43137"/>
                  </a:srgbClr>
                </a:outerShdw>
              </a:effectLst>
              <a:cs typeface="Lato" panose="020F0502020204030203" pitchFamily="34" charset="0"/>
              <a:sym typeface="+mn-ea"/>
            </a:endParaRPr>
          </a:p>
          <a:p>
            <a:endParaRPr lang="fr-FR" dirty="0">
              <a:solidFill>
                <a:schemeClr val="bg2">
                  <a:lumMod val="75000"/>
                </a:schemeClr>
              </a:solidFill>
              <a:effectLst>
                <a:outerShdw blurRad="38100" dist="38100" dir="2700000" algn="tl">
                  <a:srgbClr val="000000">
                    <a:alpha val="43137"/>
                  </a:srgbClr>
                </a:outerShdw>
              </a:effectLst>
              <a:cs typeface="Lato" panose="020F0502020204030203" pitchFamily="34" charset="0"/>
            </a:endParaRPr>
          </a:p>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altLang="zh-CN" b="1" i="1" dirty="0">
                <a:solidFill>
                  <a:srgbClr val="A2424F"/>
                </a:solidFill>
                <a:cs typeface="Lato" panose="020F0502020204030203" pitchFamily="34" charset="0"/>
                <a:sym typeface="+mn-ea"/>
              </a:rPr>
              <a:t>How about NULL?</a:t>
            </a:r>
            <a:endParaRPr lang="fr-FR" altLang="zh-CN" b="1" i="1" dirty="0">
              <a:solidFill>
                <a:srgbClr val="A2424F"/>
              </a:solidFill>
              <a:cs typeface="Lato" panose="020F0502020204030203" pitchFamily="34" charset="0"/>
            </a:endParaRPr>
          </a:p>
          <a:p>
            <a:endParaRPr lang="en-US" altLang="zh-CN" dirty="0">
              <a:cs typeface="Lato" panose="020F0502020204030203" pitchFamily="34" charset="0"/>
              <a:sym typeface="+mn-ea"/>
            </a:endParaRPr>
          </a:p>
          <a:p>
            <a:r>
              <a:rPr lang="fr-FR" dirty="0" err="1">
                <a:sym typeface="+mn-ea"/>
              </a:rPr>
              <a:t>Aggregate</a:t>
            </a:r>
            <a:r>
              <a:rPr lang="fr-FR" dirty="0">
                <a:sym typeface="+mn-ea"/>
              </a:rPr>
              <a:t> </a:t>
            </a:r>
            <a:r>
              <a:rPr lang="fr-FR" dirty="0" err="1">
                <a:sym typeface="+mn-ea"/>
              </a:rPr>
              <a:t>functions</a:t>
            </a:r>
            <a:r>
              <a:rPr lang="fr-FR" dirty="0">
                <a:sym typeface="+mn-ea"/>
              </a:rPr>
              <a:t> </a:t>
            </a:r>
            <a:r>
              <a:rPr lang="fr-FR" b="1" i="1" dirty="0">
                <a:solidFill>
                  <a:srgbClr val="A2424F"/>
                </a:solidFill>
                <a:effectLst>
                  <a:outerShdw blurRad="38100" dist="38100" dir="2700000" algn="tl">
                    <a:srgbClr val="000000">
                      <a:alpha val="43137"/>
                    </a:srgbClr>
                  </a:outerShdw>
                </a:effectLst>
                <a:sym typeface="+mn-ea"/>
              </a:rPr>
              <a:t>ignore</a:t>
            </a:r>
            <a:r>
              <a:rPr lang="fr-FR" b="1" dirty="0">
                <a:effectLst>
                  <a:outerShdw blurRad="38100" dist="38100" dir="2700000" algn="tl">
                    <a:srgbClr val="000000">
                      <a:alpha val="43137"/>
                    </a:srgbClr>
                  </a:outerShdw>
                </a:effectLst>
                <a:sym typeface="+mn-ea"/>
              </a:rPr>
              <a:t> </a:t>
            </a:r>
            <a:r>
              <a:rPr lang="en-US" dirty="0">
                <a:sym typeface="+mn-ea"/>
              </a:rPr>
              <a:t>NULLs</a:t>
            </a:r>
            <a:endParaRPr lang="fr-FR" dirty="0"/>
          </a:p>
          <a:p>
            <a:endParaRPr lang="zh-CN" altLang="en-US" dirty="0">
              <a:cs typeface="Lato" panose="020F0502020204030203" pitchFamily="34" charset="0"/>
            </a:endParaRPr>
          </a:p>
          <a:p>
            <a:pPr marL="0" indent="0">
              <a:buNone/>
            </a:pPr>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r>
              <a:rPr lang="en-US" altLang="zh-CN" dirty="0">
                <a:cs typeface="Lato" panose="020F0502020204030203" pitchFamily="34" charset="0"/>
                <a:sym typeface="+mn-ea"/>
              </a:rPr>
              <a:t>In this query, the </a:t>
            </a:r>
            <a:r>
              <a:rPr lang="en-US" altLang="zh-CN" dirty="0">
                <a:solidFill>
                  <a:srgbClr val="A2424F"/>
                </a:solidFill>
                <a:cs typeface="Lato" panose="020F0502020204030203" pitchFamily="34" charset="0"/>
                <a:sym typeface="+mn-ea"/>
              </a:rPr>
              <a:t>WHERE</a:t>
            </a:r>
            <a:r>
              <a:rPr lang="en-US" altLang="zh-CN" dirty="0">
                <a:cs typeface="Lato" panose="020F0502020204030203" pitchFamily="34" charset="0"/>
                <a:sym typeface="+mn-ea"/>
              </a:rPr>
              <a:t> condition changes nothing to the result (perhaps it makes more obvious that we are dealing with dead people only, but for the SQL engine it's implicit)</a:t>
            </a:r>
            <a:endParaRPr lang="zh-CN" altLang="en-US" dirty="0">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4" name="图片 3" descr="])22({_ZT](GKE]NV49[@XV"/>
          <p:cNvPicPr>
            <a:picLocks noChangeAspect="1"/>
          </p:cNvPicPr>
          <p:nvPr/>
        </p:nvPicPr>
        <p:blipFill>
          <a:blip r:embed="rId3"/>
          <a:stretch>
            <a:fillRect/>
          </a:stretch>
        </p:blipFill>
        <p:spPr>
          <a:xfrm>
            <a:off x="3803650" y="4998085"/>
            <a:ext cx="5057775" cy="19431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r>
              <a:rPr lang="en-US" altLang="zh-CN" dirty="0">
                <a:sym typeface="+mn-ea"/>
              </a:rPr>
              <a:t>Depending on the column you count, the function can therefore return different values. count(*) will </a:t>
            </a:r>
            <a:r>
              <a:rPr lang="en-US" altLang="zh-CN" dirty="0">
                <a:solidFill>
                  <a:srgbClr val="A2424F"/>
                </a:solidFill>
                <a:sym typeface="+mn-ea"/>
              </a:rPr>
              <a:t>always</a:t>
            </a:r>
            <a:r>
              <a:rPr lang="en-US" altLang="zh-CN" dirty="0">
                <a:sym typeface="+mn-ea"/>
              </a:rPr>
              <a:t> return the number of rows in the result set, because there is always at least one value that is NOT null in a row (otherwise you would not have a row in the first place)</a:t>
            </a:r>
            <a:endParaRPr lang="zh-CN" altLang="en-US" dirty="0"/>
          </a:p>
          <a:p>
            <a:endParaRPr lang="fr-FR" dirty="0">
              <a:solidFill>
                <a:srgbClr val="A2424F"/>
              </a:solidFill>
              <a:effectLst>
                <a:outerShdw blurRad="38100" dist="38100" dir="2700000" algn="tl">
                  <a:srgbClr val="000000">
                    <a:alpha val="43137"/>
                  </a:srgbClr>
                </a:outerShdw>
              </a:effectLst>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
        <p:nvSpPr>
          <p:cNvPr id="134" name="ZoneTexte 133"/>
          <p:cNvSpPr txBox="1"/>
          <p:nvPr/>
        </p:nvSpPr>
        <p:spPr>
          <a:xfrm>
            <a:off x="6648732" y="687506"/>
            <a:ext cx="2643206" cy="706755"/>
          </a:xfrm>
          <a:prstGeom prst="rect">
            <a:avLst/>
          </a:prstGeom>
          <a:noFill/>
        </p:spPr>
        <p:txBody>
          <a:bodyPr wrap="square" rtlCol="0">
            <a:spAutoFit/>
          </a:bodyPr>
          <a:lstStyle/>
          <a:p>
            <a:r>
              <a:rPr lang="fr-FR" sz="4000" b="1" dirty="0">
                <a:solidFill>
                  <a:srgbClr val="009900"/>
                </a:solidFill>
                <a:latin typeface="Lato" panose="020F0502020204030203" pitchFamily="34" charset="0"/>
                <a:cs typeface="Lato" panose="020F0502020204030203" pitchFamily="34" charset="0"/>
              </a:rPr>
              <a:t>count(*)</a:t>
            </a:r>
          </a:p>
        </p:txBody>
      </p:sp>
      <p:sp>
        <p:nvSpPr>
          <p:cNvPr id="135" name="ZoneTexte 134"/>
          <p:cNvSpPr txBox="1"/>
          <p:nvPr/>
        </p:nvSpPr>
        <p:spPr>
          <a:xfrm>
            <a:off x="10249206" y="688459"/>
            <a:ext cx="4898532" cy="706755"/>
          </a:xfrm>
          <a:prstGeom prst="rect">
            <a:avLst/>
          </a:prstGeom>
          <a:noFill/>
        </p:spPr>
        <p:txBody>
          <a:bodyPr wrap="square" rtlCol="0">
            <a:spAutoFit/>
          </a:bodyPr>
          <a:lstStyle/>
          <a:p>
            <a:r>
              <a:rPr lang="fr-FR" sz="4000" b="1" dirty="0">
                <a:solidFill>
                  <a:srgbClr val="009900"/>
                </a:solidFill>
                <a:latin typeface="Lato" panose="020F0502020204030203" pitchFamily="34" charset="0"/>
                <a:cs typeface="Lato" panose="020F0502020204030203" pitchFamily="34" charset="0"/>
              </a:rPr>
              <a:t>count(col)</a:t>
            </a:r>
          </a:p>
        </p:txBody>
      </p:sp>
      <p:graphicFrame>
        <p:nvGraphicFramePr>
          <p:cNvPr id="18" name="Tableau 4"/>
          <p:cNvGraphicFramePr>
            <a:graphicFrameLocks noGrp="1"/>
          </p:cNvGraphicFramePr>
          <p:nvPr>
            <p:custDataLst>
              <p:tags r:id="rId1"/>
            </p:custDataLst>
          </p:nvPr>
        </p:nvGraphicFramePr>
        <p:xfrm>
          <a:off x="6621145" y="1609725"/>
          <a:ext cx="7132955" cy="4564380"/>
        </p:xfrm>
        <a:graphic>
          <a:graphicData uri="http://schemas.openxmlformats.org/drawingml/2006/table">
            <a:tbl>
              <a:tblPr firstRow="1" bandRow="1">
                <a:tableStyleId>{5C22544A-7EE6-4342-B048-85BDC9FD1C3A}</a:tableStyleId>
              </a:tblPr>
              <a:tblGrid>
                <a:gridCol w="1670050">
                  <a:extLst>
                    <a:ext uri="{9D8B030D-6E8A-4147-A177-3AD203B41FA5}">
                      <a16:colId xmlns:a16="http://schemas.microsoft.com/office/drawing/2014/main" val="20000"/>
                    </a:ext>
                  </a:extLst>
                </a:gridCol>
                <a:gridCol w="2094230">
                  <a:extLst>
                    <a:ext uri="{9D8B030D-6E8A-4147-A177-3AD203B41FA5}">
                      <a16:colId xmlns:a16="http://schemas.microsoft.com/office/drawing/2014/main" val="20001"/>
                    </a:ext>
                  </a:extLst>
                </a:gridCol>
                <a:gridCol w="1684020">
                  <a:extLst>
                    <a:ext uri="{9D8B030D-6E8A-4147-A177-3AD203B41FA5}">
                      <a16:colId xmlns:a16="http://schemas.microsoft.com/office/drawing/2014/main" val="20002"/>
                    </a:ext>
                  </a:extLst>
                </a:gridCol>
                <a:gridCol w="1684655">
                  <a:extLst>
                    <a:ext uri="{9D8B030D-6E8A-4147-A177-3AD203B41FA5}">
                      <a16:colId xmlns:a16="http://schemas.microsoft.com/office/drawing/2014/main" val="20003"/>
                    </a:ext>
                  </a:extLst>
                </a:gridCol>
              </a:tblGrid>
              <a:tr h="511175">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b="1" kern="1200" dirty="0">
                        <a:solidFill>
                          <a:srgbClr val="000000"/>
                        </a:solidFill>
                        <a:latin typeface="Lato" panose="020F0502020204030203" pitchFamily="34" charset="77"/>
                        <a:ea typeface="+mn-ea"/>
                        <a:cs typeface="+mn-cs"/>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altLang="en-US"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291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20000"/>
                        <a:lumOff val="8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2">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124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20000"/>
                        <a:lumOff val="8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2">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1371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20000"/>
                        <a:lumOff val="8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12445">
                <a:tc>
                  <a:txBody>
                    <a:bodyPr/>
                    <a:lstStyle/>
                    <a:p>
                      <a:endParaRPr lang="en-US" alt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20000"/>
                        <a:lumOff val="8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2">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1308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20000"/>
                        <a:lumOff val="8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2">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124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20000"/>
                        <a:lumOff val="8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2">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1371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20000"/>
                        <a:lumOff val="8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5124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20000"/>
                        <a:lumOff val="8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2">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0" presetClass="exit" presetSubtype="0" fill="hold" grpId="1" nodeType="withEffect">
                                  <p:stCondLst>
                                    <p:cond delay="400"/>
                                  </p:stCondLst>
                                  <p:childTnLst>
                                    <p:animEffect transition="out" filter="fade">
                                      <p:cBhvr>
                                        <p:cTn id="8" dur="2000"/>
                                        <p:tgtEl>
                                          <p:spTgt spid="134"/>
                                        </p:tgtEl>
                                      </p:cBhvr>
                                    </p:animEffect>
                                    <p:set>
                                      <p:cBhvr>
                                        <p:cTn id="9" dur="1" fill="hold">
                                          <p:stCondLst>
                                            <p:cond delay="1999"/>
                                          </p:stCondLst>
                                        </p:cTn>
                                        <p:tgtEl>
                                          <p:spTgt spid="13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5"/>
                                        </p:tgtEl>
                                        <p:attrNameLst>
                                          <p:attrName>style.visibility</p:attrName>
                                        </p:attrNameLst>
                                      </p:cBhvr>
                                      <p:to>
                                        <p:strVal val="visible"/>
                                      </p:to>
                                    </p:set>
                                  </p:childTnLst>
                                </p:cTn>
                              </p:par>
                              <p:par>
                                <p:cTn id="14" presetID="10" presetClass="exit" presetSubtype="0" fill="hold" grpId="1" nodeType="withEffect">
                                  <p:stCondLst>
                                    <p:cond delay="400"/>
                                  </p:stCondLst>
                                  <p:childTnLst>
                                    <p:animEffect transition="out" filter="fade">
                                      <p:cBhvr>
                                        <p:cTn id="15" dur="2000"/>
                                        <p:tgtEl>
                                          <p:spTgt spid="135"/>
                                        </p:tgtEl>
                                      </p:cBhvr>
                                    </p:animEffect>
                                    <p:set>
                                      <p:cBhvr>
                                        <p:cTn id="16" dur="1" fill="hold">
                                          <p:stCondLst>
                                            <p:cond delay="1999"/>
                                          </p:stCondLst>
                                        </p:cTn>
                                        <p:tgtEl>
                                          <p:spTgt spid="1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P spid="135" grpId="0"/>
      <p:bldP spid="13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cs typeface="Lato" panose="020F0502020204030203" pitchFamily="34" charset="0"/>
                <a:sym typeface="+mn-ea"/>
              </a:rPr>
              <a:t>Counting a mandatory column such as BORN will return the same value as </a:t>
            </a:r>
            <a:r>
              <a:rPr lang="en-US" altLang="zh-CN" dirty="0">
                <a:solidFill>
                  <a:srgbClr val="A2424F"/>
                </a:solidFill>
                <a:cs typeface="Lato" panose="020F0502020204030203" pitchFamily="34" charset="0"/>
                <a:sym typeface="+mn-ea"/>
              </a:rPr>
              <a:t>COUNT(*)</a:t>
            </a:r>
          </a:p>
          <a:p>
            <a:pPr lvl="1"/>
            <a:r>
              <a:rPr lang="en-US" altLang="zh-CN" dirty="0">
                <a:cs typeface="Lato" panose="020F0502020204030203" pitchFamily="34" charset="0"/>
                <a:sym typeface="+mn-ea"/>
              </a:rPr>
              <a:t>The third count, though, will only return the number of dead people in the table.</a:t>
            </a:r>
            <a:endParaRPr lang="zh-CN" altLang="en-US" dirty="0">
              <a:cs typeface="Lato" panose="020F0502020204030203" pitchFamily="34" charset="0"/>
            </a:endParaRPr>
          </a:p>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4" name="图片 3"/>
          <p:cNvPicPr>
            <a:picLocks noChangeAspect="1"/>
          </p:cNvPicPr>
          <p:nvPr/>
        </p:nvPicPr>
        <p:blipFill>
          <a:blip r:embed="rId3"/>
          <a:stretch>
            <a:fillRect/>
          </a:stretch>
        </p:blipFill>
        <p:spPr>
          <a:xfrm>
            <a:off x="2604135" y="6359525"/>
            <a:ext cx="8256905" cy="1336040"/>
          </a:xfrm>
          <a:prstGeom prst="rect">
            <a:avLst/>
          </a:prstGeom>
        </p:spPr>
      </p:pic>
      <p:pic>
        <p:nvPicPr>
          <p:cNvPr id="5" name="图片 4" descr="F}9@YE1XRAGZEYOCRM@$16C"/>
          <p:cNvPicPr>
            <a:picLocks noChangeAspect="1"/>
          </p:cNvPicPr>
          <p:nvPr/>
        </p:nvPicPr>
        <p:blipFill>
          <a:blip r:embed="rId4"/>
          <a:stretch>
            <a:fillRect/>
          </a:stretch>
        </p:blipFill>
        <p:spPr>
          <a:xfrm>
            <a:off x="3444240" y="3562350"/>
            <a:ext cx="4981575" cy="2171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Distinct</a:t>
            </a:r>
          </a:p>
        </p:txBody>
      </p:sp>
      <p:pic>
        <p:nvPicPr>
          <p:cNvPr id="9" name="Image 8" descr="Twins_Poster.jpg"/>
          <p:cNvPicPr>
            <a:picLocks noChangeAspect="1"/>
          </p:cNvPicPr>
          <p:nvPr>
            <p:custDataLst>
              <p:tags r:id="rId1"/>
            </p:custDataLst>
          </p:nvPr>
        </p:nvPicPr>
        <p:blipFill>
          <a:blip r:embed="rId4" cstate="print"/>
          <a:stretch>
            <a:fillRect/>
          </a:stretch>
        </p:blipFill>
        <p:spPr>
          <a:xfrm>
            <a:off x="10439400" y="2168596"/>
            <a:ext cx="3504013" cy="4735152"/>
          </a:xfrm>
          <a:prstGeom prst="rect">
            <a:avLst/>
          </a:prstGeom>
          <a:ln>
            <a:noFill/>
          </a:ln>
          <a:effectLst>
            <a:outerShdw blurRad="292100" dist="139700" dir="2700000" algn="tl" rotWithShape="0">
              <a:srgbClr val="333333">
                <a:alpha val="65000"/>
              </a:srgbClr>
            </a:outerShdw>
          </a:effectLst>
        </p:spPr>
      </p:pic>
      <p:sp>
        <p:nvSpPr>
          <p:cNvPr id="8" name="Content Placeholder 1">
            <a:extLst>
              <a:ext uri="{FF2B5EF4-FFF2-40B4-BE49-F238E27FC236}">
                <a16:creationId xmlns:a16="http://schemas.microsoft.com/office/drawing/2014/main" id="{3F5638A9-6E80-D5D1-87FD-1BCD919590F1}"/>
              </a:ext>
            </a:extLst>
          </p:cNvPr>
          <p:cNvSpPr>
            <a:spLocks noGrp="1"/>
          </p:cNvSpPr>
          <p:nvPr>
            <p:ph idx="1"/>
          </p:nvPr>
        </p:nvSpPr>
        <p:spPr>
          <a:xfrm>
            <a:off x="838200" y="1981200"/>
            <a:ext cx="9067800" cy="5334000"/>
          </a:xfrm>
        </p:spPr>
        <p:txBody>
          <a:bodyPr/>
          <a:lstStyle/>
          <a:p>
            <a:r>
              <a:rPr lang="en-US" altLang="zh-CN" dirty="0">
                <a:cs typeface="Lato" panose="020F0502020204030203" pitchFamily="34" charset="0"/>
                <a:sym typeface="+mn-ea"/>
              </a:rPr>
              <a:t>No duplicated identifier</a:t>
            </a:r>
          </a:p>
          <a:p>
            <a:pPr lvl="1"/>
            <a:r>
              <a:rPr lang="en-US" altLang="zh-CN" b="1" dirty="0">
                <a:solidFill>
                  <a:srgbClr val="A2424F"/>
                </a:solidFill>
                <a:cs typeface="Lato" panose="020F0502020204030203" pitchFamily="34" charset="0"/>
              </a:rPr>
              <a:t>Some rules</a:t>
            </a:r>
            <a:r>
              <a:rPr lang="en-US" altLang="zh-CN" dirty="0">
                <a:cs typeface="Lato" panose="020F0502020204030203" pitchFamily="34" charset="0"/>
              </a:rPr>
              <a:t> must be respected if you want to </a:t>
            </a:r>
            <a:r>
              <a:rPr lang="en-US" altLang="zh-CN" dirty="0">
                <a:solidFill>
                  <a:srgbClr val="A2424F"/>
                </a:solidFill>
                <a:cs typeface="Lato" panose="020F0502020204030203" pitchFamily="34" charset="0"/>
              </a:rPr>
              <a:t>obtain valid results</a:t>
            </a:r>
            <a:r>
              <a:rPr lang="en-US" altLang="zh-CN" dirty="0">
                <a:cs typeface="Lato" panose="020F0502020204030203" pitchFamily="34" charset="0"/>
              </a:rPr>
              <a:t> when you </a:t>
            </a:r>
            <a:r>
              <a:rPr lang="en-US" altLang="zh-CN" u="sng" dirty="0">
                <a:cs typeface="Lato" panose="020F0502020204030203" pitchFamily="34" charset="0"/>
              </a:rPr>
              <a:t>apply new operations to result sets</a:t>
            </a:r>
          </a:p>
          <a:p>
            <a:pPr lvl="2"/>
            <a:r>
              <a:rPr lang="en-US" altLang="zh-CN" dirty="0">
                <a:cs typeface="Lato" panose="020F0502020204030203" pitchFamily="34" charset="0"/>
              </a:rPr>
              <a:t>They must be mathematical sets, i.e., no duplicates</a:t>
            </a:r>
            <a:endParaRPr lang="zh-CN" altLang="en-US" dirty="0">
              <a:cs typeface="Lato" panose="020F0502020204030203" pitchFamily="34" charset="0"/>
            </a:endParaRPr>
          </a:p>
          <a:p>
            <a:pPr lvl="1"/>
            <a:endParaRPr lang="en-US" altLang="zh-CN" dirty="0">
              <a:cs typeface="Lato" panose="020F0502020204030203" pitchFamily="34" charset="0"/>
              <a:sym typeface="+mn-ea"/>
            </a:endParaRPr>
          </a:p>
          <a:p>
            <a:pPr lvl="1"/>
            <a:endParaRPr lang="en-US" b="1" dirty="0">
              <a:solidFill>
                <a:srgbClr val="009900"/>
              </a:solidFill>
              <a:cs typeface="Lato" panose="020F0502020204030203" pitchFamily="34" charset="0"/>
              <a:sym typeface="+mn-ea"/>
            </a:endParaRPr>
          </a:p>
          <a:p>
            <a:pPr marL="0" indent="0">
              <a:buNone/>
            </a:pPr>
            <a:endParaRPr lang="en-US" dirty="0">
              <a:cs typeface="Lato" panose="020F050202020403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rgbClr val="009900"/>
                </a:solidFill>
                <a:cs typeface="Lato" panose="020F0502020204030203" pitchFamily="34" charset="0"/>
                <a:sym typeface="+mn-ea"/>
              </a:rPr>
              <a:t>select count(</a:t>
            </a:r>
            <a:r>
              <a:rPr lang="en-US" b="1" dirty="0" err="1">
                <a:solidFill>
                  <a:schemeClr val="accent6">
                    <a:lumMod val="50000"/>
                  </a:schemeClr>
                </a:solidFill>
                <a:cs typeface="Lato" panose="020F0502020204030203" pitchFamily="34" charset="0"/>
                <a:sym typeface="+mn-ea"/>
              </a:rPr>
              <a:t>colname</a:t>
            </a:r>
            <a:r>
              <a:rPr lang="en-US" b="1" dirty="0">
                <a:solidFill>
                  <a:srgbClr val="009900"/>
                </a:solidFill>
                <a:cs typeface="Lato" panose="020F0502020204030203" pitchFamily="34" charset="0"/>
                <a:sym typeface="+mn-ea"/>
              </a:rPr>
              <a:t>)      </a:t>
            </a:r>
            <a:endParaRPr lang="fr-FR" b="1" dirty="0">
              <a:solidFill>
                <a:srgbClr val="009900"/>
              </a:solidFill>
              <a:cs typeface="Lato" panose="020F0502020204030203" pitchFamily="34" charset="0"/>
            </a:endParaRPr>
          </a:p>
          <a:p>
            <a:r>
              <a:rPr lang="en-US" b="1" dirty="0">
                <a:solidFill>
                  <a:srgbClr val="009900"/>
                </a:solidFill>
                <a:cs typeface="Lato" panose="020F0502020204030203" pitchFamily="34" charset="0"/>
                <a:sym typeface="+mn-ea"/>
              </a:rPr>
              <a:t>select count(</a:t>
            </a:r>
            <a:r>
              <a:rPr lang="en-US" b="1" dirty="0">
                <a:solidFill>
                  <a:srgbClr val="C00000"/>
                </a:solidFill>
                <a:cs typeface="Lato" panose="020F0502020204030203" pitchFamily="34" charset="0"/>
                <a:sym typeface="+mn-ea"/>
              </a:rPr>
              <a:t>distinct</a:t>
            </a:r>
            <a:r>
              <a:rPr lang="en-US" b="1" dirty="0">
                <a:solidFill>
                  <a:srgbClr val="009900"/>
                </a:solidFill>
                <a:cs typeface="Lato" panose="020F0502020204030203" pitchFamily="34" charset="0"/>
                <a:sym typeface="+mn-ea"/>
              </a:rPr>
              <a:t> </a:t>
            </a:r>
            <a:r>
              <a:rPr lang="en-US" b="1" dirty="0" err="1">
                <a:solidFill>
                  <a:schemeClr val="accent6">
                    <a:lumMod val="50000"/>
                  </a:schemeClr>
                </a:solidFill>
                <a:cs typeface="Lato" panose="020F0502020204030203" pitchFamily="34" charset="0"/>
                <a:sym typeface="+mn-ea"/>
              </a:rPr>
              <a:t>colname</a:t>
            </a:r>
            <a:r>
              <a:rPr lang="en-US" b="1" dirty="0">
                <a:solidFill>
                  <a:srgbClr val="009900"/>
                </a:solidFill>
                <a:cs typeface="Lato" panose="020F0502020204030203" pitchFamily="34" charset="0"/>
                <a:sym typeface="+mn-ea"/>
              </a:rPr>
              <a:t>)      </a:t>
            </a:r>
            <a:endParaRPr lang="fr-FR" b="1" dirty="0">
              <a:solidFill>
                <a:srgbClr val="009900"/>
              </a:solidFill>
              <a:cs typeface="Lato" panose="020F0502020204030203" pitchFamily="34" charset="0"/>
            </a:endParaRPr>
          </a:p>
          <a:p>
            <a:endParaRPr lang="fr-FR" dirty="0">
              <a:cs typeface="Lato" panose="020F0502020204030203" pitchFamily="34" charset="0"/>
            </a:endParaRPr>
          </a:p>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r>
              <a:rPr lang="en-US" altLang="zh-CN" dirty="0">
                <a:sym typeface="+mn-ea"/>
              </a:rPr>
              <a:t>In some cases, you only want to count distinct values. For instance, you may want to count how many different surnames starting with a Q instead of how many people have a surname starting with a Q.</a:t>
            </a:r>
            <a:endParaRPr lang="zh-CN" altLang="en-US" dirty="0"/>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r>
              <a:rPr lang="fr-FR" sz="3600" b="1" dirty="0">
                <a:solidFill>
                  <a:srgbClr val="A2424F"/>
                </a:solidFill>
                <a:cs typeface="Lato" panose="020F0502020204030203" pitchFamily="34" charset="0"/>
                <a:sym typeface="+mn-ea"/>
              </a:rPr>
              <a:t>How many people are both actors and directors?</a:t>
            </a:r>
            <a:endParaRPr lang="en-GB" sz="3600" b="1" dirty="0">
              <a:solidFill>
                <a:srgbClr val="A2424F"/>
              </a:solidFill>
              <a:cs typeface="Lato" panose="020F0502020204030203" pitchFamily="34" charset="0"/>
            </a:endParaRPr>
          </a:p>
          <a:p>
            <a:endParaRPr lang="zh-CN" altLang="en-US" dirty="0">
              <a:solidFill>
                <a:srgbClr val="A2424F"/>
              </a:solidFill>
              <a:ea typeface="楷体" panose="02010609060101010101" pitchFamily="49" charset="-122"/>
              <a:cs typeface="Lato" panose="020F0502020204030203" pitchFamily="34" charset="0"/>
              <a:sym typeface="+mn-ea"/>
            </a:endParaRPr>
          </a:p>
          <a:p>
            <a:pPr marL="0" indent="0" algn="ctr">
              <a:buNone/>
            </a:pPr>
            <a:r>
              <a:rPr lang="fr-FR" sz="8000" b="1" dirty="0">
                <a:solidFill>
                  <a:srgbClr val="006600"/>
                </a:solidFill>
                <a:effectLst>
                  <a:outerShdw blurRad="38100" dist="38100" dir="2700000" algn="tl">
                    <a:srgbClr val="000000">
                      <a:alpha val="43137"/>
                    </a:srgbClr>
                  </a:outerShdw>
                </a:effectLst>
                <a:cs typeface="Lato" panose="020F0502020204030203" pitchFamily="34" charset="0"/>
                <a:sym typeface="+mn-ea"/>
              </a:rPr>
              <a:t>credits</a:t>
            </a:r>
            <a:endParaRPr lang="en-GB" sz="8000" b="1" dirty="0">
              <a:solidFill>
                <a:srgbClr val="006600"/>
              </a:solidFill>
              <a:effectLst>
                <a:outerShdw blurRad="38100" dist="38100" dir="2700000" algn="tl">
                  <a:srgbClr val="000000">
                    <a:alpha val="43137"/>
                  </a:srgbClr>
                </a:outerShdw>
              </a:effectLst>
              <a:cs typeface="Lato" panose="020F0502020204030203" pitchFamily="34" charset="0"/>
            </a:endParaRPr>
          </a:p>
          <a:p>
            <a:endParaRPr lang="zh-CN" altLang="en-US" sz="8000" dirty="0">
              <a:solidFill>
                <a:srgbClr val="A2424F"/>
              </a:solidFill>
              <a:ea typeface="楷体" panose="02010609060101010101" pitchFamily="49" charset="-122"/>
              <a:cs typeface="Lato" panose="020F0502020204030203" pitchFamily="34" charset="0"/>
              <a:sym typeface="+mn-ea"/>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210425" y="1981200"/>
            <a:ext cx="6581775" cy="5334000"/>
          </a:xfrm>
        </p:spPr>
        <p:txBody>
          <a:bodyPr/>
          <a:lstStyle/>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en-US" altLang="zh-CN" dirty="0">
              <a:cs typeface="Lato" panose="020F0502020204030203" pitchFamily="34" charset="0"/>
              <a:sym typeface="+mn-ea"/>
            </a:endParaRPr>
          </a:p>
          <a:p>
            <a:r>
              <a:rPr lang="en-US" altLang="zh-CN" dirty="0">
                <a:cs typeface="Lato" panose="020F0502020204030203" pitchFamily="34" charset="0"/>
                <a:sym typeface="+mn-ea"/>
              </a:rPr>
              <a:t>There is no restriction such as "that have played in a movie that they have directed", so the </a:t>
            </a:r>
            <a:r>
              <a:rPr lang="en-US" altLang="zh-CN" dirty="0" err="1">
                <a:cs typeface="Lato" panose="020F0502020204030203" pitchFamily="34" charset="0"/>
                <a:sym typeface="+mn-ea"/>
              </a:rPr>
              <a:t>movieid</a:t>
            </a:r>
            <a:r>
              <a:rPr lang="en-US" altLang="zh-CN" dirty="0">
                <a:cs typeface="Lato" panose="020F0502020204030203" pitchFamily="34" charset="0"/>
                <a:sym typeface="+mn-ea"/>
              </a:rPr>
              <a:t> is irrelevant. But if we remove the </a:t>
            </a:r>
            <a:r>
              <a:rPr lang="en-US" altLang="zh-CN" dirty="0" err="1">
                <a:cs typeface="Lato" panose="020F0502020204030203" pitchFamily="34" charset="0"/>
                <a:sym typeface="+mn-ea"/>
              </a:rPr>
              <a:t>movieid</a:t>
            </a:r>
            <a:r>
              <a:rPr lang="en-US" altLang="zh-CN" dirty="0">
                <a:cs typeface="Lato" panose="020F0502020204030203" pitchFamily="34" charset="0"/>
                <a:sym typeface="+mn-ea"/>
              </a:rPr>
              <a:t>, we have tons of duplicates. Not a relation!</a:t>
            </a:r>
            <a:endParaRPr lang="zh-CN" altLang="en-US" dirty="0">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102" name="图片 101" descr="}ZPH}(4H]M}WUD%)90BR0KL"/>
          <p:cNvPicPr>
            <a:picLocks noChangeAspect="1"/>
          </p:cNvPicPr>
          <p:nvPr/>
        </p:nvPicPr>
        <p:blipFill>
          <a:blip r:embed="rId4"/>
          <a:stretch>
            <a:fillRect/>
          </a:stretch>
        </p:blipFill>
        <p:spPr>
          <a:xfrm>
            <a:off x="7644765" y="1565910"/>
            <a:ext cx="5057775" cy="1828800"/>
          </a:xfrm>
          <a:prstGeom prst="rect">
            <a:avLst/>
          </a:prstGeom>
        </p:spPr>
      </p:pic>
      <p:graphicFrame>
        <p:nvGraphicFramePr>
          <p:cNvPr id="5" name="Tableau 4"/>
          <p:cNvGraphicFramePr>
            <a:graphicFrameLocks noGrp="1"/>
          </p:cNvGraphicFramePr>
          <p:nvPr>
            <p:custDataLst>
              <p:tags r:id="rId1"/>
            </p:custDataLst>
          </p:nvPr>
        </p:nvGraphicFramePr>
        <p:xfrm>
          <a:off x="1995170" y="2800350"/>
          <a:ext cx="5028565" cy="4240530"/>
        </p:xfrm>
        <a:graphic>
          <a:graphicData uri="http://schemas.openxmlformats.org/drawingml/2006/table">
            <a:tbl>
              <a:tblPr firstRow="1" bandRow="1">
                <a:tableStyleId>{5C22544A-7EE6-4342-B048-85BDC9FD1C3A}</a:tableStyleId>
              </a:tblPr>
              <a:tblGrid>
                <a:gridCol w="1541145">
                  <a:extLst>
                    <a:ext uri="{9D8B030D-6E8A-4147-A177-3AD203B41FA5}">
                      <a16:colId xmlns:a16="http://schemas.microsoft.com/office/drawing/2014/main" val="20000"/>
                    </a:ext>
                  </a:extLst>
                </a:gridCol>
                <a:gridCol w="193294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tblGrid>
              <a:tr h="58737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b="1" kern="1200" dirty="0">
                          <a:solidFill>
                            <a:schemeClr val="tx1"/>
                          </a:solidFill>
                          <a:latin typeface="Lato" panose="020F0502020204030203" pitchFamily="34" charset="77"/>
                          <a:ea typeface="+mn-ea"/>
                          <a:cs typeface="+mn-cs"/>
                        </a:rPr>
                        <a:t>movie_id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dirty="0">
                          <a:solidFill>
                            <a:schemeClr val="tx1"/>
                          </a:solidFill>
                          <a:latin typeface="Lato" panose="020F0502020204030203" pitchFamily="34" charset="77"/>
                        </a:rPr>
                        <a:t>people_id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a:solidFill>
                            <a:schemeClr val="tx1"/>
                          </a:solidFill>
                          <a:latin typeface="Inconsolata" pitchFamily="49" charset="0"/>
                          <a:sym typeface="+mn-ea"/>
                        </a:rPr>
                        <a:t>credited_as</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70205">
                <a:tc>
                  <a:txBody>
                    <a:bodyPr/>
                    <a:lstStyle/>
                    <a:p>
                      <a:r>
                        <a:rPr lang="en-US" altLang="en-GB" sz="1600" dirty="0">
                          <a:solidFill>
                            <a:schemeClr val="tx1"/>
                          </a:solidFill>
                          <a:latin typeface="Lato" panose="020F0502020204030203" pitchFamily="34" charset="77"/>
                        </a:rPr>
                        <a:t>8</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37</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0210">
                <a:tc>
                  <a:txBody>
                    <a:bodyPr/>
                    <a:lstStyle/>
                    <a:p>
                      <a:r>
                        <a:rPr lang="en-US" altLang="en-GB" sz="1600" dirty="0">
                          <a:solidFill>
                            <a:schemeClr val="tx1"/>
                          </a:solidFill>
                          <a:latin typeface="Lato" panose="020F0502020204030203" pitchFamily="34" charset="77"/>
                        </a:rPr>
                        <a:t>8</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38</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0845">
                <a:tc>
                  <a:txBody>
                    <a:bodyPr/>
                    <a:lstStyle/>
                    <a:p>
                      <a:r>
                        <a:rPr lang="en-US" altLang="en-GB" sz="1600" dirty="0">
                          <a:solidFill>
                            <a:schemeClr val="tx1"/>
                          </a:solidFill>
                          <a:latin typeface="Lato" panose="020F0502020204030203" pitchFamily="34" charset="77"/>
                        </a:rPr>
                        <a:t>8</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39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0210">
                <a:tc>
                  <a:txBody>
                    <a:bodyPr/>
                    <a:lstStyle/>
                    <a:p>
                      <a:r>
                        <a:rPr lang="en-US" altLang="en-GB" sz="1600" dirty="0">
                          <a:solidFill>
                            <a:schemeClr val="tx1"/>
                          </a:solidFill>
                          <a:latin typeface="Lato" panose="020F0502020204030203" pitchFamily="34" charset="77"/>
                        </a:rPr>
                        <a:t>8</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40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0210">
                <a:tc>
                  <a:txBody>
                    <a:bodyPr/>
                    <a:lstStyle/>
                    <a:p>
                      <a:r>
                        <a:rPr lang="en-US" altLang="en-GB" sz="1600" dirty="0">
                          <a:solidFill>
                            <a:schemeClr val="tx1"/>
                          </a:solidFill>
                          <a:latin typeface="Lato" panose="020F0502020204030203" pitchFamily="34" charset="77"/>
                        </a:rPr>
                        <a:t>10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11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0210">
                <a:tc>
                  <a:txBody>
                    <a:bodyPr/>
                    <a:lstStyle/>
                    <a:p>
                      <a:r>
                        <a:rPr lang="en-US" altLang="en-GB" sz="1600" dirty="0">
                          <a:solidFill>
                            <a:schemeClr val="tx1"/>
                          </a:solidFill>
                          <a:latin typeface="Lato" panose="020F0502020204030203" pitchFamily="34" charset="77"/>
                        </a:rPr>
                        <a:t>10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12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0845">
                <a:tc>
                  <a:txBody>
                    <a:bodyPr/>
                    <a:lstStyle/>
                    <a:p>
                      <a:r>
                        <a:rPr lang="en-US" altLang="en-GB" sz="1600" dirty="0">
                          <a:solidFill>
                            <a:schemeClr val="tx1"/>
                          </a:solidFill>
                          <a:latin typeface="Lato" panose="020F0502020204030203" pitchFamily="34" charset="77"/>
                        </a:rPr>
                        <a:t>10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15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10210">
                <a:tc>
                  <a:txBody>
                    <a:bodyPr/>
                    <a:lstStyle/>
                    <a:p>
                      <a:r>
                        <a:rPr lang="en-US" altLang="en-GB" sz="1600" dirty="0">
                          <a:solidFill>
                            <a:schemeClr val="tx1"/>
                          </a:solidFill>
                          <a:latin typeface="Lato" panose="020F0502020204030203" pitchFamily="34" charset="77"/>
                        </a:rPr>
                        <a:t>10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16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10210">
                <a:tc>
                  <a:txBody>
                    <a:bodyPr/>
                    <a:lstStyle/>
                    <a:p>
                      <a:pPr>
                        <a:buNone/>
                      </a:pPr>
                      <a:r>
                        <a:rPr lang="en-US" altLang="en-GB" sz="1600" dirty="0">
                          <a:solidFill>
                            <a:schemeClr val="tx1"/>
                          </a:solidFill>
                          <a:latin typeface="Lato" panose="020F0502020204030203" pitchFamily="34" charset="77"/>
                        </a:rPr>
                        <a:t>10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US" altLang="en-GB" sz="1600" dirty="0">
                          <a:solidFill>
                            <a:schemeClr val="tx1"/>
                          </a:solidFill>
                          <a:latin typeface="Lato" panose="020F0502020204030203" pitchFamily="34" charset="77"/>
                        </a:rPr>
                        <a:t>17</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4" name="Rectangle 3">
            <a:extLst>
              <a:ext uri="{FF2B5EF4-FFF2-40B4-BE49-F238E27FC236}">
                <a16:creationId xmlns:a16="http://schemas.microsoft.com/office/drawing/2014/main" id="{BA7F5B37-4B23-BA41-877D-FFE47B0ABB16}"/>
              </a:ext>
            </a:extLst>
          </p:cNvPr>
          <p:cNvSpPr/>
          <p:nvPr/>
        </p:nvSpPr>
        <p:spPr bwMode="auto">
          <a:xfrm>
            <a:off x="1927860" y="2667000"/>
            <a:ext cx="1577340" cy="4648200"/>
          </a:xfrm>
          <a:prstGeom prst="rect">
            <a:avLst/>
          </a:prstGeom>
          <a:noFill/>
          <a:ln w="38100" cap="flat" cmpd="sng" algn="ctr">
            <a:solidFill>
              <a:srgbClr val="A2424F"/>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CN"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cxnSp>
        <p:nvCxnSpPr>
          <p:cNvPr id="7" name="Straight Connector 6">
            <a:extLst>
              <a:ext uri="{FF2B5EF4-FFF2-40B4-BE49-F238E27FC236}">
                <a16:creationId xmlns:a16="http://schemas.microsoft.com/office/drawing/2014/main" id="{35B233CE-2EF9-0B45-9EF0-73512784AC92}"/>
              </a:ext>
            </a:extLst>
          </p:cNvPr>
          <p:cNvCxnSpPr/>
          <p:nvPr/>
        </p:nvCxnSpPr>
        <p:spPr bwMode="auto">
          <a:xfrm>
            <a:off x="2133600" y="2800350"/>
            <a:ext cx="1143000" cy="4362450"/>
          </a:xfrm>
          <a:prstGeom prst="line">
            <a:avLst/>
          </a:prstGeom>
          <a:solidFill>
            <a:schemeClr val="accent1"/>
          </a:solidFill>
          <a:ln w="9525" cap="flat" cmpd="sng" algn="ctr">
            <a:solidFill>
              <a:srgbClr val="A2424F"/>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8964295" cy="5334000"/>
          </a:xfrm>
        </p:spPr>
        <p:txBody>
          <a:bodyPr/>
          <a:lstStyle/>
          <a:p>
            <a:r>
              <a:rPr lang="en-US" altLang="zh-CN" dirty="0">
                <a:cs typeface="Lato" panose="020F0502020204030203" pitchFamily="34" charset="0"/>
                <a:sym typeface="+mn-ea"/>
              </a:rPr>
              <a:t>People who appear twice are the ones we want.</a:t>
            </a:r>
          </a:p>
          <a:p>
            <a:pPr marL="0" indent="0">
              <a:buNone/>
            </a:pPr>
            <a:endParaRPr lang="en-US" altLang="zh-CN" dirty="0">
              <a:cs typeface="Lato" panose="020F0502020204030203" pitchFamily="34" charset="0"/>
              <a:sym typeface="+mn-ea"/>
            </a:endParaRPr>
          </a:p>
          <a:p>
            <a:pPr marL="0" indent="0">
              <a:buNone/>
            </a:pPr>
            <a:endParaRPr lang="en-US" altLang="zh-CN" dirty="0">
              <a:cs typeface="Lato" panose="020F0502020204030203" pitchFamily="34" charset="0"/>
              <a:sym typeface="+mn-ea"/>
            </a:endParaRPr>
          </a:p>
          <a:p>
            <a:pPr marL="0" indent="0">
              <a:buNone/>
            </a:pPr>
            <a:endParaRPr lang="en-US" altLang="zh-CN" dirty="0">
              <a:sym typeface="+mn-ea"/>
            </a:endParaRPr>
          </a:p>
          <a:p>
            <a:pPr marL="0" indent="0">
              <a:buNone/>
            </a:pPr>
            <a:endParaRPr lang="en-US" altLang="zh-CN" dirty="0">
              <a:sym typeface="+mn-ea"/>
            </a:endParaRPr>
          </a:p>
          <a:p>
            <a:pPr marL="0" indent="0">
              <a:buNone/>
            </a:pPr>
            <a:endParaRPr lang="en-US" altLang="zh-CN" dirty="0">
              <a:sym typeface="+mn-ea"/>
            </a:endParaRPr>
          </a:p>
          <a:p>
            <a:pPr marL="0" indent="0">
              <a:buNone/>
            </a:pPr>
            <a:r>
              <a:rPr lang="en-US" altLang="zh-CN" dirty="0">
                <a:sym typeface="+mn-ea"/>
              </a:rPr>
              <a:t>DISTINCT will remove duplicates and provide a true relation. I specify the values for CREDITED_AS because there is no other value now, but you cannot predict the future (someday there may be producers or directors of photography, i.e., some role other than ‘A’ or ‘D’).</a:t>
            </a:r>
            <a:endParaRPr lang="zh-CN" altLang="en-US" dirty="0"/>
          </a:p>
          <a:p>
            <a:pPr marL="0" indent="0">
              <a:buNone/>
            </a:pPr>
            <a:endParaRPr lang="en-GB" b="1" dirty="0">
              <a:solidFill>
                <a:srgbClr val="006600"/>
              </a:solidFill>
              <a:cs typeface="Lato" panose="020F0502020204030203" pitchFamily="34" charset="0"/>
            </a:endParaRPr>
          </a:p>
          <a:p>
            <a:pPr marL="0" indent="0">
              <a:buNone/>
            </a:pPr>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39" name="图片 38" descr="XENBQ8WLQ19[0M%V4KB%(DK"/>
          <p:cNvPicPr>
            <a:picLocks noChangeAspect="1"/>
          </p:cNvPicPr>
          <p:nvPr/>
        </p:nvPicPr>
        <p:blipFill>
          <a:blip r:embed="rId4"/>
          <a:stretch>
            <a:fillRect/>
          </a:stretch>
        </p:blipFill>
        <p:spPr>
          <a:xfrm>
            <a:off x="2198370" y="2730500"/>
            <a:ext cx="4972050" cy="2219325"/>
          </a:xfrm>
          <a:prstGeom prst="rect">
            <a:avLst/>
          </a:prstGeom>
        </p:spPr>
      </p:pic>
      <p:graphicFrame>
        <p:nvGraphicFramePr>
          <p:cNvPr id="40" name="Tableau 4"/>
          <p:cNvGraphicFramePr>
            <a:graphicFrameLocks noGrp="1"/>
          </p:cNvGraphicFramePr>
          <p:nvPr>
            <p:custDataLst>
              <p:tags r:id="rId1"/>
            </p:custDataLst>
          </p:nvPr>
        </p:nvGraphicFramePr>
        <p:xfrm>
          <a:off x="10123805" y="3068955"/>
          <a:ext cx="2793365" cy="4250055"/>
        </p:xfrm>
        <a:graphic>
          <a:graphicData uri="http://schemas.openxmlformats.org/drawingml/2006/table">
            <a:tbl>
              <a:tblPr firstRow="1" bandRow="1">
                <a:tableStyleId>{5C22544A-7EE6-4342-B048-85BDC9FD1C3A}</a:tableStyleId>
              </a:tblPr>
              <a:tblGrid>
                <a:gridCol w="1286510">
                  <a:extLst>
                    <a:ext uri="{9D8B030D-6E8A-4147-A177-3AD203B41FA5}">
                      <a16:colId xmlns:a16="http://schemas.microsoft.com/office/drawing/2014/main" val="20000"/>
                    </a:ext>
                  </a:extLst>
                </a:gridCol>
                <a:gridCol w="1506855">
                  <a:extLst>
                    <a:ext uri="{9D8B030D-6E8A-4147-A177-3AD203B41FA5}">
                      <a16:colId xmlns:a16="http://schemas.microsoft.com/office/drawing/2014/main" val="20001"/>
                    </a:ext>
                  </a:extLst>
                </a:gridCol>
              </a:tblGrid>
              <a:tr h="55499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dirty="0">
                          <a:solidFill>
                            <a:schemeClr val="tx1"/>
                          </a:solidFill>
                          <a:latin typeface="Lato" panose="020F0502020204030203" pitchFamily="34" charset="77"/>
                        </a:rPr>
                        <a:t>people_id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a:solidFill>
                            <a:schemeClr val="tx1"/>
                          </a:solidFill>
                          <a:latin typeface="Inconsolata" pitchFamily="49" charset="0"/>
                          <a:sym typeface="+mn-ea"/>
                        </a:rPr>
                        <a:t>credited_as</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74015">
                <a:tc>
                  <a:txBody>
                    <a:bodyPr/>
                    <a:lstStyle/>
                    <a:p>
                      <a:r>
                        <a:rPr lang="en-US" altLang="en-GB" sz="1600" dirty="0">
                          <a:solidFill>
                            <a:schemeClr val="tx1"/>
                          </a:solidFill>
                          <a:latin typeface="Lato" panose="020F0502020204030203" pitchFamily="34" charset="77"/>
                        </a:rPr>
                        <a:t>11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60000"/>
                        <a:lumOff val="40000"/>
                      </a:schemeClr>
                    </a:solidFill>
                  </a:tcPr>
                </a:tc>
                <a:tc>
                  <a:txBody>
                    <a:bodyPr/>
                    <a:lstStyle/>
                    <a:p>
                      <a:r>
                        <a:rPr lang="en-US" altLang="en-GB" sz="1600" dirty="0">
                          <a:solidFill>
                            <a:schemeClr val="tx1"/>
                          </a:solidFill>
                          <a:latin typeface="Lato" panose="020F0502020204030203" pitchFamily="34" charset="77"/>
                        </a:rPr>
                        <a:t>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415290">
                <a:tc>
                  <a:txBody>
                    <a:bodyPr/>
                    <a:lstStyle/>
                    <a:p>
                      <a:r>
                        <a:rPr lang="en-US" altLang="en-GB" sz="1600" dirty="0">
                          <a:solidFill>
                            <a:schemeClr val="tx1"/>
                          </a:solidFill>
                          <a:latin typeface="Lato" panose="020F0502020204030203" pitchFamily="34" charset="77"/>
                        </a:rPr>
                        <a:t>11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60000"/>
                        <a:lumOff val="40000"/>
                      </a:schemeClr>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2"/>
                  </a:ext>
                </a:extLst>
              </a:tr>
              <a:tr h="415290">
                <a:tc>
                  <a:txBody>
                    <a:bodyPr/>
                    <a:lstStyle/>
                    <a:p>
                      <a:r>
                        <a:rPr lang="en-US" altLang="en-GB" sz="1600" dirty="0">
                          <a:solidFill>
                            <a:schemeClr val="tx1"/>
                          </a:solidFill>
                          <a:latin typeface="Lato" panose="020F0502020204030203" pitchFamily="34" charset="77"/>
                        </a:rPr>
                        <a:t>12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5290">
                <a:tc>
                  <a:txBody>
                    <a:bodyPr/>
                    <a:lstStyle/>
                    <a:p>
                      <a:r>
                        <a:rPr lang="en-US" altLang="en-GB" sz="1600" dirty="0">
                          <a:solidFill>
                            <a:schemeClr val="tx1"/>
                          </a:solidFill>
                          <a:latin typeface="Lato" panose="020F0502020204030203" pitchFamily="34" charset="77"/>
                        </a:rPr>
                        <a:t>15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4655">
                <a:tc>
                  <a:txBody>
                    <a:bodyPr/>
                    <a:lstStyle/>
                    <a:p>
                      <a:r>
                        <a:rPr lang="en-US" altLang="en-GB" sz="1600" dirty="0">
                          <a:solidFill>
                            <a:schemeClr val="tx1"/>
                          </a:solidFill>
                          <a:latin typeface="Lato" panose="020F0502020204030203" pitchFamily="34" charset="77"/>
                        </a:rPr>
                        <a:t>16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5290">
                <a:tc>
                  <a:txBody>
                    <a:bodyPr/>
                    <a:lstStyle/>
                    <a:p>
                      <a:r>
                        <a:rPr lang="en-US" altLang="en-GB" sz="1600" dirty="0">
                          <a:solidFill>
                            <a:schemeClr val="tx1"/>
                          </a:solidFill>
                          <a:latin typeface="Lato" panose="020F0502020204030203" pitchFamily="34" charset="77"/>
                        </a:rPr>
                        <a:t>17</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5290">
                <a:tc>
                  <a:txBody>
                    <a:bodyPr/>
                    <a:lstStyle/>
                    <a:p>
                      <a:r>
                        <a:rPr lang="en-US" altLang="en-GB" sz="1600" dirty="0">
                          <a:solidFill>
                            <a:schemeClr val="tx1"/>
                          </a:solidFill>
                          <a:latin typeface="Lato" panose="020F0502020204030203" pitchFamily="34" charset="77"/>
                        </a:rPr>
                        <a:t>37</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15290">
                <a:tc>
                  <a:txBody>
                    <a:bodyPr/>
                    <a:lstStyle/>
                    <a:p>
                      <a:r>
                        <a:rPr lang="en-US" altLang="en-GB" sz="1600" dirty="0">
                          <a:solidFill>
                            <a:schemeClr val="tx1"/>
                          </a:solidFill>
                          <a:latin typeface="Lato" panose="020F0502020204030203" pitchFamily="34" charset="77"/>
                        </a:rPr>
                        <a:t>38</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14655">
                <a:tc>
                  <a:txBody>
                    <a:bodyPr/>
                    <a:lstStyle/>
                    <a:p>
                      <a:pPr>
                        <a:buNone/>
                      </a:pPr>
                      <a:r>
                        <a:rPr lang="en-US" altLang="en-GB" sz="1600" dirty="0">
                          <a:solidFill>
                            <a:schemeClr val="tx1"/>
                          </a:solidFill>
                          <a:latin typeface="Lato" panose="020F0502020204030203" pitchFamily="34" charset="77"/>
                        </a:rPr>
                        <a:t>39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US" altLang="en-GB" sz="1600" dirty="0">
                          <a:solidFill>
                            <a:schemeClr val="tx1"/>
                          </a:solidFill>
                          <a:latin typeface="Lato" panose="020F0502020204030203" pitchFamily="34" charset="77"/>
                        </a:rPr>
                        <a:t>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b="1" dirty="0">
              <a:solidFill>
                <a:srgbClr val="006600"/>
              </a:solidFill>
              <a:cs typeface="Lato" panose="020F0502020204030203" pitchFamily="34" charset="0"/>
            </a:endParaRPr>
          </a:p>
          <a:p>
            <a:r>
              <a:rPr lang="en-US" altLang="zh-CN" dirty="0">
                <a:sym typeface="+mn-ea"/>
              </a:rPr>
              <a:t>The HAVING selects only people who appear twice ... and we just have to count them. Mission accomplished.</a:t>
            </a:r>
            <a:endParaRPr lang="zh-CN" altLang="en-US" dirty="0"/>
          </a:p>
          <a:p>
            <a:endParaRPr lang="fr-FR" dirty="0">
              <a:solidFill>
                <a:srgbClr val="A2424F"/>
              </a:solidFill>
              <a:effectLst>
                <a:outerShdw blurRad="38100" dist="38100" dir="2700000" algn="tl">
                  <a:srgbClr val="000000">
                    <a:alpha val="43137"/>
                  </a:srgbClr>
                </a:outerShdw>
              </a:effectLst>
              <a:cs typeface="Lato" panose="020F0502020204030203" pitchFamily="34" charset="0"/>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pic>
        <p:nvPicPr>
          <p:cNvPr id="4" name="图片 3" descr="BZ4MA_PQ]GX%`OI[8AC[I3Y"/>
          <p:cNvPicPr>
            <a:picLocks noChangeAspect="1"/>
          </p:cNvPicPr>
          <p:nvPr/>
        </p:nvPicPr>
        <p:blipFill>
          <a:blip r:embed="rId3"/>
          <a:stretch>
            <a:fillRect/>
          </a:stretch>
        </p:blipFill>
        <p:spPr>
          <a:xfrm>
            <a:off x="3901440" y="4139565"/>
            <a:ext cx="5000625" cy="3286125"/>
          </a:xfrm>
          <a:prstGeom prst="rect">
            <a:avLst/>
          </a:prstGeom>
        </p:spPr>
      </p:pic>
      <p:pic>
        <p:nvPicPr>
          <p:cNvPr id="8" name="图片 7">
            <a:extLst>
              <a:ext uri="{FF2B5EF4-FFF2-40B4-BE49-F238E27FC236}">
                <a16:creationId xmlns:a16="http://schemas.microsoft.com/office/drawing/2014/main" id="{CC0C97C0-73D7-1F18-931F-A7C3B808E9E0}"/>
              </a:ext>
            </a:extLst>
          </p:cNvPr>
          <p:cNvPicPr>
            <a:picLocks noChangeAspect="1"/>
          </p:cNvPicPr>
          <p:nvPr/>
        </p:nvPicPr>
        <p:blipFill>
          <a:blip r:embed="rId4"/>
          <a:stretch>
            <a:fillRect/>
          </a:stretch>
        </p:blipFill>
        <p:spPr>
          <a:xfrm>
            <a:off x="4572000" y="6782540"/>
            <a:ext cx="1600200" cy="227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4DFCF-986F-084A-A4CA-1827BEF57AB0}"/>
              </a:ext>
            </a:extLst>
          </p:cNvPr>
          <p:cNvSpPr>
            <a:spLocks noGrp="1"/>
          </p:cNvSpPr>
          <p:nvPr>
            <p:ph type="title"/>
          </p:nvPr>
        </p:nvSpPr>
        <p:spPr>
          <a:xfrm>
            <a:off x="838200" y="5486400"/>
            <a:ext cx="12954000" cy="1422400"/>
          </a:xfrm>
        </p:spPr>
        <p:txBody>
          <a:bodyPr>
            <a:normAutofit/>
          </a:bodyPr>
          <a:lstStyle/>
          <a:p>
            <a:r>
              <a:rPr lang="en-CN" sz="5400" dirty="0"/>
              <a:t>Join</a:t>
            </a:r>
          </a:p>
        </p:txBody>
      </p:sp>
    </p:spTree>
    <p:extLst>
      <p:ext uri="{BB962C8B-B14F-4D97-AF65-F5344CB8AC3E}">
        <p14:creationId xmlns:p14="http://schemas.microsoft.com/office/powerpoint/2010/main" val="188143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r>
              <a:rPr lang="en-US" altLang="zh-CN" dirty="0">
                <a:sym typeface="+mn-ea"/>
              </a:rPr>
              <a:t>We have seen the basic operation consisting in filtering rows (an operator called SELECT by Codd)</a:t>
            </a:r>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graphicFrame>
        <p:nvGraphicFramePr>
          <p:cNvPr id="18" name="Tableau 4"/>
          <p:cNvGraphicFramePr>
            <a:graphicFrameLocks noGrp="1"/>
          </p:cNvGraphicFramePr>
          <p:nvPr>
            <p:custDataLst>
              <p:tags r:id="rId1"/>
            </p:custDataLst>
          </p:nvPr>
        </p:nvGraphicFramePr>
        <p:xfrm>
          <a:off x="1042670" y="2264410"/>
          <a:ext cx="5028565" cy="3651885"/>
        </p:xfrm>
        <a:graphic>
          <a:graphicData uri="http://schemas.openxmlformats.org/drawingml/2006/table">
            <a:tbl>
              <a:tblPr firstRow="1" bandRow="1">
                <a:tableStyleId>{5C22544A-7EE6-4342-B048-85BDC9FD1C3A}</a:tableStyleId>
              </a:tblPr>
              <a:tblGrid>
                <a:gridCol w="1177228">
                  <a:extLst>
                    <a:ext uri="{9D8B030D-6E8A-4147-A177-3AD203B41FA5}">
                      <a16:colId xmlns:a16="http://schemas.microsoft.com/office/drawing/2014/main" val="20000"/>
                    </a:ext>
                  </a:extLst>
                </a:gridCol>
                <a:gridCol w="1476508">
                  <a:extLst>
                    <a:ext uri="{9D8B030D-6E8A-4147-A177-3AD203B41FA5}">
                      <a16:colId xmlns:a16="http://schemas.microsoft.com/office/drawing/2014/main" val="20001"/>
                    </a:ext>
                  </a:extLst>
                </a:gridCol>
                <a:gridCol w="1187414">
                  <a:extLst>
                    <a:ext uri="{9D8B030D-6E8A-4147-A177-3AD203B41FA5}">
                      <a16:colId xmlns:a16="http://schemas.microsoft.com/office/drawing/2014/main" val="20002"/>
                    </a:ext>
                  </a:extLst>
                </a:gridCol>
                <a:gridCol w="1187415">
                  <a:extLst>
                    <a:ext uri="{9D8B030D-6E8A-4147-A177-3AD203B41FA5}">
                      <a16:colId xmlns:a16="http://schemas.microsoft.com/office/drawing/2014/main" val="20003"/>
                    </a:ext>
                  </a:extLst>
                </a:gridCol>
              </a:tblGrid>
              <a:tr h="4089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b="1" kern="1200" dirty="0">
                        <a:solidFill>
                          <a:srgbClr val="000000"/>
                        </a:solidFill>
                        <a:latin typeface="Lato" panose="020F0502020204030203" pitchFamily="34" charset="77"/>
                        <a:ea typeface="+mn-ea"/>
                        <a:cs typeface="+mn-cs"/>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altLang="en-US"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7020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08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410210">
                <a:tc>
                  <a:txBody>
                    <a:bodyPr/>
                    <a:lstStyle/>
                    <a:p>
                      <a:endParaRPr lang="en-US" alt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4108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r>
              <a:rPr lang="en-US" altLang="zh-CN" dirty="0">
                <a:sym typeface="+mn-ea"/>
              </a:rPr>
              <a:t>We have seen how we can only return some columns (called PROJECT by Codd), and that we must be careful not to return duplicates when we aren't returning a full key.</a:t>
            </a:r>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graphicFrame>
        <p:nvGraphicFramePr>
          <p:cNvPr id="18" name="Tableau 4"/>
          <p:cNvGraphicFramePr>
            <a:graphicFrameLocks noGrp="1"/>
          </p:cNvGraphicFramePr>
          <p:nvPr>
            <p:custDataLst>
              <p:tags r:id="rId1"/>
            </p:custDataLst>
          </p:nvPr>
        </p:nvGraphicFramePr>
        <p:xfrm>
          <a:off x="1420495" y="2195195"/>
          <a:ext cx="5028565" cy="3651885"/>
        </p:xfrm>
        <a:graphic>
          <a:graphicData uri="http://schemas.openxmlformats.org/drawingml/2006/table">
            <a:tbl>
              <a:tblPr firstRow="1" bandRow="1">
                <a:tableStyleId>{5C22544A-7EE6-4342-B048-85BDC9FD1C3A}</a:tableStyleId>
              </a:tblPr>
              <a:tblGrid>
                <a:gridCol w="1177228">
                  <a:extLst>
                    <a:ext uri="{9D8B030D-6E8A-4147-A177-3AD203B41FA5}">
                      <a16:colId xmlns:a16="http://schemas.microsoft.com/office/drawing/2014/main" val="20000"/>
                    </a:ext>
                  </a:extLst>
                </a:gridCol>
                <a:gridCol w="1476508">
                  <a:extLst>
                    <a:ext uri="{9D8B030D-6E8A-4147-A177-3AD203B41FA5}">
                      <a16:colId xmlns:a16="http://schemas.microsoft.com/office/drawing/2014/main" val="20001"/>
                    </a:ext>
                  </a:extLst>
                </a:gridCol>
                <a:gridCol w="1187414">
                  <a:extLst>
                    <a:ext uri="{9D8B030D-6E8A-4147-A177-3AD203B41FA5}">
                      <a16:colId xmlns:a16="http://schemas.microsoft.com/office/drawing/2014/main" val="20002"/>
                    </a:ext>
                  </a:extLst>
                </a:gridCol>
                <a:gridCol w="1187415">
                  <a:extLst>
                    <a:ext uri="{9D8B030D-6E8A-4147-A177-3AD203B41FA5}">
                      <a16:colId xmlns:a16="http://schemas.microsoft.com/office/drawing/2014/main" val="20003"/>
                    </a:ext>
                  </a:extLst>
                </a:gridCol>
              </a:tblGrid>
              <a:tr h="4089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b="1" kern="1200" dirty="0">
                        <a:solidFill>
                          <a:srgbClr val="000000"/>
                        </a:solidFill>
                        <a:latin typeface="Lato" panose="020F0502020204030203" pitchFamily="34" charset="77"/>
                        <a:ea typeface="+mn-ea"/>
                        <a:cs typeface="+mn-cs"/>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altLang="en-US" sz="1600" dirty="0">
                        <a:solidFill>
                          <a:schemeClr val="tx1"/>
                        </a:solidFill>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7020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4108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410210">
                <a:tc>
                  <a:txBody>
                    <a:bodyPr/>
                    <a:lstStyle/>
                    <a:p>
                      <a:endParaRPr lang="en-US" alt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5"/>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4108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r>
              <a:rPr lang="en-US" altLang="zh-CN" dirty="0">
                <a:sym typeface="+mn-ea"/>
              </a:rPr>
              <a:t>We have also seen how we can return data that does not exist as such in tables by applying functions to columns.</a:t>
            </a:r>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graphicFrame>
        <p:nvGraphicFramePr>
          <p:cNvPr id="18" name="Tableau 4"/>
          <p:cNvGraphicFramePr>
            <a:graphicFrameLocks noGrp="1"/>
          </p:cNvGraphicFramePr>
          <p:nvPr>
            <p:custDataLst>
              <p:tags r:id="rId1"/>
            </p:custDataLst>
          </p:nvPr>
        </p:nvGraphicFramePr>
        <p:xfrm>
          <a:off x="1420495" y="2195195"/>
          <a:ext cx="5028565" cy="3651885"/>
        </p:xfrm>
        <a:graphic>
          <a:graphicData uri="http://schemas.openxmlformats.org/drawingml/2006/table">
            <a:tbl>
              <a:tblPr firstRow="1" bandRow="1">
                <a:tableStyleId>{5C22544A-7EE6-4342-B048-85BDC9FD1C3A}</a:tableStyleId>
              </a:tblPr>
              <a:tblGrid>
                <a:gridCol w="1177228">
                  <a:extLst>
                    <a:ext uri="{9D8B030D-6E8A-4147-A177-3AD203B41FA5}">
                      <a16:colId xmlns:a16="http://schemas.microsoft.com/office/drawing/2014/main" val="20000"/>
                    </a:ext>
                  </a:extLst>
                </a:gridCol>
                <a:gridCol w="1476508">
                  <a:extLst>
                    <a:ext uri="{9D8B030D-6E8A-4147-A177-3AD203B41FA5}">
                      <a16:colId xmlns:a16="http://schemas.microsoft.com/office/drawing/2014/main" val="20001"/>
                    </a:ext>
                  </a:extLst>
                </a:gridCol>
                <a:gridCol w="1187414">
                  <a:extLst>
                    <a:ext uri="{9D8B030D-6E8A-4147-A177-3AD203B41FA5}">
                      <a16:colId xmlns:a16="http://schemas.microsoft.com/office/drawing/2014/main" val="20002"/>
                    </a:ext>
                  </a:extLst>
                </a:gridCol>
                <a:gridCol w="1187415">
                  <a:extLst>
                    <a:ext uri="{9D8B030D-6E8A-4147-A177-3AD203B41FA5}">
                      <a16:colId xmlns:a16="http://schemas.microsoft.com/office/drawing/2014/main" val="20003"/>
                    </a:ext>
                  </a:extLst>
                </a:gridCol>
              </a:tblGrid>
              <a:tr h="4089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b="1" kern="1200" dirty="0">
                        <a:solidFill>
                          <a:srgbClr val="000000"/>
                        </a:solidFill>
                        <a:latin typeface="Lato" panose="020F0502020204030203" pitchFamily="34" charset="77"/>
                        <a:ea typeface="+mn-ea"/>
                        <a:cs typeface="+mn-cs"/>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altLang="en-US" sz="1600" dirty="0">
                        <a:solidFill>
                          <a:schemeClr val="tx1"/>
                        </a:solidFill>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7020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4108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410210">
                <a:tc>
                  <a:txBody>
                    <a:bodyPr/>
                    <a:lstStyle/>
                    <a:p>
                      <a:endParaRPr lang="en-US" alt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5"/>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4108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endParaRPr lang="en-GB" altLang="en-US"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8"/>
                  </a:ext>
                </a:extLst>
              </a:tr>
            </a:tbl>
          </a:graphicData>
        </a:graphic>
      </p:graphicFrame>
      <p:graphicFrame>
        <p:nvGraphicFramePr>
          <p:cNvPr id="22" name="Tableau 4"/>
          <p:cNvGraphicFramePr>
            <a:graphicFrameLocks noGrp="1"/>
          </p:cNvGraphicFramePr>
          <p:nvPr>
            <p:custDataLst>
              <p:tags r:id="rId2"/>
            </p:custDataLst>
          </p:nvPr>
        </p:nvGraphicFramePr>
        <p:xfrm>
          <a:off x="7943850" y="2191385"/>
          <a:ext cx="5028565" cy="3651885"/>
        </p:xfrm>
        <a:graphic>
          <a:graphicData uri="http://schemas.openxmlformats.org/drawingml/2006/table">
            <a:tbl>
              <a:tblPr firstRow="1" bandRow="1">
                <a:tableStyleId>{5C22544A-7EE6-4342-B048-85BDC9FD1C3A}</a:tableStyleId>
              </a:tblPr>
              <a:tblGrid>
                <a:gridCol w="1177228">
                  <a:extLst>
                    <a:ext uri="{9D8B030D-6E8A-4147-A177-3AD203B41FA5}">
                      <a16:colId xmlns:a16="http://schemas.microsoft.com/office/drawing/2014/main" val="20000"/>
                    </a:ext>
                  </a:extLst>
                </a:gridCol>
                <a:gridCol w="1476508">
                  <a:extLst>
                    <a:ext uri="{9D8B030D-6E8A-4147-A177-3AD203B41FA5}">
                      <a16:colId xmlns:a16="http://schemas.microsoft.com/office/drawing/2014/main" val="20001"/>
                    </a:ext>
                  </a:extLst>
                </a:gridCol>
                <a:gridCol w="1187414">
                  <a:extLst>
                    <a:ext uri="{9D8B030D-6E8A-4147-A177-3AD203B41FA5}">
                      <a16:colId xmlns:a16="http://schemas.microsoft.com/office/drawing/2014/main" val="20002"/>
                    </a:ext>
                  </a:extLst>
                </a:gridCol>
                <a:gridCol w="1187415">
                  <a:extLst>
                    <a:ext uri="{9D8B030D-6E8A-4147-A177-3AD203B41FA5}">
                      <a16:colId xmlns:a16="http://schemas.microsoft.com/office/drawing/2014/main" val="20003"/>
                    </a:ext>
                  </a:extLst>
                </a:gridCol>
              </a:tblGrid>
              <a:tr h="408940">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b="1" kern="1200" dirty="0">
                        <a:solidFill>
                          <a:srgbClr val="000000"/>
                        </a:solidFill>
                        <a:latin typeface="Lato" panose="020F0502020204030203" pitchFamily="34" charset="77"/>
                        <a:ea typeface="+mn-ea"/>
                        <a:cs typeface="+mn-cs"/>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GB" altLang="en-US" sz="1600" dirty="0">
                        <a:latin typeface="Lato" panose="020F0502020204030203" pitchFamily="34" charset="77"/>
                      </a:endParaRP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7020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4108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410210">
                <a:tc>
                  <a:txBody>
                    <a:bodyPr/>
                    <a:lstStyle/>
                    <a:p>
                      <a:endParaRPr lang="en-US" alt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5"/>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410845">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410210">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tc>
                  <a:txBody>
                    <a:bodyPr/>
                    <a:lstStyle/>
                    <a:p>
                      <a:pPr>
                        <a:buNone/>
                      </a:pPr>
                      <a:endParaRPr lang="en-GB" altLang="en-US"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sym typeface="+mn-ea"/>
              </a:rPr>
              <a:t>What is REALLY important is that in all cases our result set looks like a clean table, with no duplicates, and a column (or combination of columns) could be used as a key</a:t>
            </a:r>
          </a:p>
          <a:p>
            <a:pPr lvl="1"/>
            <a:r>
              <a:rPr lang="en-US" altLang="zh-CN" dirty="0">
                <a:sym typeface="+mn-ea"/>
              </a:rPr>
              <a:t>If this is the case, we are safe. This must be true at every stage in a complex query built by successive layers.</a:t>
            </a:r>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graphicFrame>
        <p:nvGraphicFramePr>
          <p:cNvPr id="4" name="Tableau 2"/>
          <p:cNvGraphicFramePr>
            <a:graphicFrameLocks noGrp="1"/>
          </p:cNvGraphicFramePr>
          <p:nvPr>
            <p:custDataLst>
              <p:tags r:id="rId1"/>
            </p:custDataLst>
          </p:nvPr>
        </p:nvGraphicFramePr>
        <p:xfrm>
          <a:off x="3818551" y="4626914"/>
          <a:ext cx="4572000" cy="2438400"/>
        </p:xfrm>
        <a:graphic>
          <a:graphicData uri="http://schemas.openxmlformats.org/drawingml/2006/table">
            <a:tbl>
              <a:tblPr firstRow="1" bandRow="1">
                <a:tableStyleId>{5C22544A-7EE6-4342-B048-85BDC9FD1C3A}</a:tableStyleId>
              </a:tblPr>
              <a:tblGrid>
                <a:gridCol w="1571636">
                  <a:extLst>
                    <a:ext uri="{9D8B030D-6E8A-4147-A177-3AD203B41FA5}">
                      <a16:colId xmlns:a16="http://schemas.microsoft.com/office/drawing/2014/main" val="20000"/>
                    </a:ext>
                  </a:extLst>
                </a:gridCol>
                <a:gridCol w="1071570">
                  <a:extLst>
                    <a:ext uri="{9D8B030D-6E8A-4147-A177-3AD203B41FA5}">
                      <a16:colId xmlns:a16="http://schemas.microsoft.com/office/drawing/2014/main" val="20001"/>
                    </a:ext>
                  </a:extLst>
                </a:gridCol>
                <a:gridCol w="1928794">
                  <a:extLst>
                    <a:ext uri="{9D8B030D-6E8A-4147-A177-3AD203B41FA5}">
                      <a16:colId xmlns:a16="http://schemas.microsoft.com/office/drawing/2014/main" val="20002"/>
                    </a:ext>
                  </a:extLst>
                </a:gridCol>
              </a:tblGrid>
              <a:tr h="370840">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10000"/>
                  </a:ext>
                </a:extLst>
              </a:tr>
              <a:tr h="370840">
                <a:tc>
                  <a:txBody>
                    <a:bodyPr/>
                    <a:lstStyle/>
                    <a:p>
                      <a:endParaRPr lang="fr-FR"/>
                    </a:p>
                  </a:txBody>
                  <a:tcPr/>
                </a:tc>
                <a:tc>
                  <a:txBody>
                    <a:bodyPr/>
                    <a:lstStyle/>
                    <a:p>
                      <a:endParaRPr lang="fr-FR" dirty="0"/>
                    </a:p>
                  </a:txBody>
                  <a:tcPr/>
                </a:tc>
                <a:tc>
                  <a:txBody>
                    <a:bodyPr/>
                    <a:lstStyle/>
                    <a:p>
                      <a:endParaRPr lang="fr-FR"/>
                    </a:p>
                  </a:txBody>
                  <a:tcPr/>
                </a:tc>
                <a:extLst>
                  <a:ext uri="{0D108BD9-81ED-4DB2-BD59-A6C34878D82A}">
                    <a16:rowId xmlns:a16="http://schemas.microsoft.com/office/drawing/2014/main" val="10001"/>
                  </a:ext>
                </a:extLst>
              </a:tr>
              <a:tr h="370840">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10002"/>
                  </a:ext>
                </a:extLst>
              </a:tr>
              <a:tr h="370840">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10003"/>
                  </a:ext>
                </a:extLst>
              </a:tr>
              <a:tr h="370840">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10004"/>
                  </a:ext>
                </a:extLst>
              </a:tr>
            </a:tbl>
          </a:graphicData>
        </a:graphic>
      </p:graphicFrame>
      <p:sp>
        <p:nvSpPr>
          <p:cNvPr id="5" name="Rectangle 3"/>
          <p:cNvSpPr/>
          <p:nvPr/>
        </p:nvSpPr>
        <p:spPr>
          <a:xfrm>
            <a:off x="3818551" y="5034740"/>
            <a:ext cx="4572032" cy="1428760"/>
          </a:xfrm>
          <a:prstGeom prst="rect">
            <a:avLst/>
          </a:prstGeom>
          <a:solidFill>
            <a:schemeClr val="tx1">
              <a:lumMod val="75000"/>
              <a:lumOff val="25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1" descr="round_headed_key_T.png"/>
          <p:cNvPicPr>
            <a:picLocks noChangeAspect="1"/>
          </p:cNvPicPr>
          <p:nvPr/>
        </p:nvPicPr>
        <p:blipFill>
          <a:blip r:embed="rId4" cstate="print"/>
          <a:stretch>
            <a:fillRect/>
          </a:stretch>
        </p:blipFill>
        <p:spPr>
          <a:xfrm>
            <a:off x="4461493" y="4841229"/>
            <a:ext cx="3071834" cy="1530291"/>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brightRoom" dir="t">
              <a:rot lat="0" lon="0" rev="600000"/>
            </a:lightRig>
          </a:scene3d>
          <a:sp3d prstMaterial="metal">
            <a:bevelT w="38100" h="57150" prst="angle"/>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6324600" cy="5334000"/>
          </a:xfrm>
        </p:spPr>
        <p:txBody>
          <a:bodyPr/>
          <a:lstStyle/>
          <a:p>
            <a:r>
              <a:rPr lang="en-US" altLang="zh-CN" dirty="0">
                <a:sym typeface="+mn-ea"/>
              </a:rPr>
              <a:t>If we run a query such as the one below</a:t>
            </a:r>
          </a:p>
          <a:p>
            <a:pPr lvl="1"/>
            <a:r>
              <a:rPr lang="en-US" altLang="zh-CN" dirty="0">
                <a:sym typeface="+mn-ea"/>
              </a:rPr>
              <a:t>Many </a:t>
            </a:r>
            <a:r>
              <a:rPr lang="en-US" altLang="zh-CN" dirty="0">
                <a:solidFill>
                  <a:srgbClr val="A2424F"/>
                </a:solidFill>
                <a:sym typeface="+mn-ea"/>
              </a:rPr>
              <a:t>identical</a:t>
            </a:r>
            <a:r>
              <a:rPr lang="en-US" altLang="zh-CN" dirty="0">
                <a:sym typeface="+mn-ea"/>
              </a:rPr>
              <a:t> </a:t>
            </a:r>
            <a:r>
              <a:rPr lang="en-US" altLang="zh-CN" dirty="0">
                <a:solidFill>
                  <a:srgbClr val="A2424F"/>
                </a:solidFill>
                <a:sym typeface="+mn-ea"/>
              </a:rPr>
              <a:t>rows</a:t>
            </a:r>
          </a:p>
          <a:p>
            <a:pPr lvl="2"/>
            <a:r>
              <a:rPr lang="en-US" altLang="zh-CN" dirty="0">
                <a:sym typeface="+mn-ea"/>
              </a:rPr>
              <a:t>In other words, we may be obtaining a table, but </a:t>
            </a:r>
            <a:r>
              <a:rPr lang="en-US" altLang="zh-CN" dirty="0">
                <a:solidFill>
                  <a:srgbClr val="A2424F"/>
                </a:solidFill>
                <a:sym typeface="+mn-ea"/>
              </a:rPr>
              <a:t>it's not a relation</a:t>
            </a:r>
            <a:r>
              <a:rPr lang="en-US" altLang="zh-CN" dirty="0">
                <a:sym typeface="+mn-ea"/>
              </a:rPr>
              <a:t> because </a:t>
            </a:r>
            <a:r>
              <a:rPr lang="en-US" altLang="zh-CN" dirty="0">
                <a:solidFill>
                  <a:srgbClr val="1086B9"/>
                </a:solidFill>
                <a:sym typeface="+mn-ea"/>
              </a:rPr>
              <a:t>many rows cannot be distinguished</a:t>
            </a:r>
            <a:endParaRPr lang="en-US" b="1" dirty="0">
              <a:solidFill>
                <a:srgbClr val="009900"/>
              </a:solidFill>
              <a:cs typeface="Lato" panose="020F0502020204030203" pitchFamily="34" charset="0"/>
              <a:sym typeface="+mn-ea"/>
            </a:endParaRPr>
          </a:p>
          <a:p>
            <a:endParaRPr lang="en-US" dirty="0">
              <a:cs typeface="Lato" panose="020F0502020204030203" pitchFamily="34" charset="0"/>
            </a:endParaRPr>
          </a:p>
        </p:txBody>
      </p:sp>
      <p:sp>
        <p:nvSpPr>
          <p:cNvPr id="3" name="Title 2"/>
          <p:cNvSpPr>
            <a:spLocks noGrp="1"/>
          </p:cNvSpPr>
          <p:nvPr>
            <p:ph type="title"/>
          </p:nvPr>
        </p:nvSpPr>
        <p:spPr/>
        <p:txBody>
          <a:bodyPr/>
          <a:lstStyle/>
          <a:p>
            <a:r>
              <a:rPr lang="en-US" dirty="0"/>
              <a:t>Distinct</a:t>
            </a:r>
          </a:p>
        </p:txBody>
      </p:sp>
      <p:sp>
        <p:nvSpPr>
          <p:cNvPr id="5" name="内容占位符 2"/>
          <p:cNvSpPr>
            <a:spLocks noGrp="1"/>
          </p:cNvSpPr>
          <p:nvPr/>
        </p:nvSpPr>
        <p:spPr>
          <a:xfrm>
            <a:off x="2559268" y="4303987"/>
            <a:ext cx="9034216" cy="175829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charset="0"/>
              <a:buChar char=" "/>
              <a:defRPr sz="28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24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8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8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8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9pPr>
          </a:lstStyle>
          <a:p>
            <a:endParaRPr lang="zh-CN" altLang="en-US" dirty="0"/>
          </a:p>
        </p:txBody>
      </p:sp>
      <p:pic>
        <p:nvPicPr>
          <p:cNvPr id="11" name="Picture 10">
            <a:extLst>
              <a:ext uri="{FF2B5EF4-FFF2-40B4-BE49-F238E27FC236}">
                <a16:creationId xmlns:a16="http://schemas.microsoft.com/office/drawing/2014/main" id="{8A4216FA-9F2F-B462-F93B-3B03CFFF7FFC}"/>
              </a:ext>
            </a:extLst>
          </p:cNvPr>
          <p:cNvPicPr>
            <a:picLocks noChangeAspect="1"/>
          </p:cNvPicPr>
          <p:nvPr/>
        </p:nvPicPr>
        <p:blipFill>
          <a:blip r:embed="rId3"/>
          <a:stretch>
            <a:fillRect/>
          </a:stretch>
        </p:blipFill>
        <p:spPr>
          <a:xfrm>
            <a:off x="1031117" y="4861389"/>
            <a:ext cx="5938765" cy="3349608"/>
          </a:xfrm>
          <a:prstGeom prst="rect">
            <a:avLst/>
          </a:prstGeom>
        </p:spPr>
      </p:pic>
      <p:pic>
        <p:nvPicPr>
          <p:cNvPr id="12" name="Picture 11">
            <a:extLst>
              <a:ext uri="{FF2B5EF4-FFF2-40B4-BE49-F238E27FC236}">
                <a16:creationId xmlns:a16="http://schemas.microsoft.com/office/drawing/2014/main" id="{C71A8E41-E5AE-9D52-63B7-C7465CB80C85}"/>
              </a:ext>
            </a:extLst>
          </p:cNvPr>
          <p:cNvPicPr>
            <a:picLocks noChangeAspect="1"/>
          </p:cNvPicPr>
          <p:nvPr/>
        </p:nvPicPr>
        <p:blipFill>
          <a:blip r:embed="rId4"/>
          <a:stretch>
            <a:fillRect/>
          </a:stretch>
        </p:blipFill>
        <p:spPr>
          <a:xfrm>
            <a:off x="7759918" y="773387"/>
            <a:ext cx="2247900" cy="7061200"/>
          </a:xfrm>
          <a:prstGeom prst="rect">
            <a:avLst/>
          </a:prstGeom>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BAACCC78-3574-05AC-D2AA-54FB93A440D7}"/>
              </a:ext>
            </a:extLst>
          </p:cNvPr>
          <p:cNvSpPr/>
          <p:nvPr/>
        </p:nvSpPr>
        <p:spPr bwMode="auto">
          <a:xfrm>
            <a:off x="7759918" y="2758907"/>
            <a:ext cx="2209800" cy="308263"/>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4" name="Rectangle 13">
            <a:extLst>
              <a:ext uri="{FF2B5EF4-FFF2-40B4-BE49-F238E27FC236}">
                <a16:creationId xmlns:a16="http://schemas.microsoft.com/office/drawing/2014/main" id="{74ACDE89-B98E-CD35-86C7-2A899751B7AD}"/>
              </a:ext>
            </a:extLst>
          </p:cNvPr>
          <p:cNvSpPr/>
          <p:nvPr/>
        </p:nvSpPr>
        <p:spPr bwMode="auto">
          <a:xfrm>
            <a:off x="7759918" y="4986952"/>
            <a:ext cx="2209800" cy="308263"/>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5" name="Rectangle 14">
            <a:extLst>
              <a:ext uri="{FF2B5EF4-FFF2-40B4-BE49-F238E27FC236}">
                <a16:creationId xmlns:a16="http://schemas.microsoft.com/office/drawing/2014/main" id="{BD3CA2FF-E81A-A71D-6DD2-08D7CAFFB02E}"/>
              </a:ext>
            </a:extLst>
          </p:cNvPr>
          <p:cNvSpPr/>
          <p:nvPr/>
        </p:nvSpPr>
        <p:spPr bwMode="auto">
          <a:xfrm>
            <a:off x="7759918" y="5849836"/>
            <a:ext cx="2209800" cy="308263"/>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6" name="Rectangle 15">
            <a:extLst>
              <a:ext uri="{FF2B5EF4-FFF2-40B4-BE49-F238E27FC236}">
                <a16:creationId xmlns:a16="http://schemas.microsoft.com/office/drawing/2014/main" id="{4D56D84F-2970-8097-B6B0-16F6043FD423}"/>
              </a:ext>
            </a:extLst>
          </p:cNvPr>
          <p:cNvSpPr/>
          <p:nvPr/>
        </p:nvSpPr>
        <p:spPr>
          <a:xfrm>
            <a:off x="10407519" y="2672771"/>
            <a:ext cx="3566165" cy="1631216"/>
          </a:xfrm>
          <a:prstGeom prst="rect">
            <a:avLst/>
          </a:prstGeom>
        </p:spPr>
        <p:txBody>
          <a:bodyPr wrap="square">
            <a:spAutoFit/>
          </a:bodyPr>
          <a:lstStyle/>
          <a:p>
            <a:r>
              <a:rPr lang="en-US" altLang="zh-CN" sz="2000" dirty="0">
                <a:solidFill>
                  <a:srgbClr val="A2424F"/>
                </a:solidFill>
                <a:latin typeface="Lato" panose="020F0502020204030203" pitchFamily="34" charset="77"/>
                <a:cs typeface="Consolas" panose="020B0609020204030204" pitchFamily="49" charset="0"/>
              </a:rPr>
              <a:t>Duplicated country codes in the query result</a:t>
            </a:r>
          </a:p>
          <a:p>
            <a:pPr marL="342900" indent="-342900">
              <a:buFont typeface="Arial" panose="020B0604020202020204" pitchFamily="34" charset="0"/>
              <a:buChar char="•"/>
            </a:pPr>
            <a:r>
              <a:rPr lang="en-US" altLang="zh-CN" sz="2000" dirty="0">
                <a:solidFill>
                  <a:schemeClr val="tx1">
                    <a:lumMod val="75000"/>
                    <a:lumOff val="25000"/>
                  </a:schemeClr>
                </a:solidFill>
                <a:latin typeface="Lato" panose="020F0502020204030203" pitchFamily="34" charset="77"/>
              </a:rPr>
              <a:t>But their original rows are not considered duplicated tuples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r>
              <a:rPr lang="en-US" altLang="zh-CN" dirty="0">
                <a:sym typeface="+mn-ea"/>
              </a:rPr>
              <a:t>It is time now to see how we can relate data from multiple tables.</a:t>
            </a:r>
          </a:p>
          <a:p>
            <a:r>
              <a:rPr lang="en-US" altLang="zh-CN" dirty="0">
                <a:sym typeface="+mn-ea"/>
              </a:rPr>
              <a:t>This operation is known as </a:t>
            </a:r>
            <a:r>
              <a:rPr lang="en-US" altLang="zh-CN" b="1" i="1" dirty="0">
                <a:solidFill>
                  <a:srgbClr val="A2424F"/>
                </a:solidFill>
                <a:sym typeface="+mn-ea"/>
              </a:rPr>
              <a:t>JOIN</a:t>
            </a:r>
            <a:r>
              <a:rPr lang="en-US" altLang="zh-CN" dirty="0">
                <a:sym typeface="+mn-ea"/>
              </a:rPr>
              <a:t>. </a:t>
            </a:r>
          </a:p>
          <a:p>
            <a:r>
              <a:rPr lang="en-US" altLang="zh-CN" dirty="0">
                <a:sym typeface="+mn-ea"/>
              </a:rPr>
              <a:t>We have already seen a way to relate tables: </a:t>
            </a:r>
          </a:p>
          <a:p>
            <a:pPr marL="0" indent="0">
              <a:buNone/>
            </a:pPr>
            <a:r>
              <a:rPr lang="en-US" altLang="zh-CN" dirty="0">
                <a:sym typeface="+mn-ea"/>
              </a:rPr>
              <a:t>	foreign key constraints.</a:t>
            </a:r>
            <a:endParaRPr lang="zh-CN" altLang="en-US" dirty="0"/>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pic>
        <p:nvPicPr>
          <p:cNvPr id="4" name="Image 1" descr="table_generic.png"/>
          <p:cNvPicPr>
            <a:picLocks noChangeAspect="1"/>
          </p:cNvPicPr>
          <p:nvPr/>
        </p:nvPicPr>
        <p:blipFill>
          <a:blip r:embed="rId3" cstate="print"/>
          <a:stretch>
            <a:fillRect/>
          </a:stretch>
        </p:blipFill>
        <p:spPr>
          <a:xfrm>
            <a:off x="5211440" y="2459290"/>
            <a:ext cx="2931934" cy="1974941"/>
          </a:xfrm>
          <a:prstGeom prst="rect">
            <a:avLst/>
          </a:prstGeom>
        </p:spPr>
      </p:pic>
      <p:pic>
        <p:nvPicPr>
          <p:cNvPr id="5" name="Image 2" descr="table_generic.png"/>
          <p:cNvPicPr>
            <a:picLocks noChangeAspect="1"/>
          </p:cNvPicPr>
          <p:nvPr/>
        </p:nvPicPr>
        <p:blipFill>
          <a:blip r:embed="rId3" cstate="print"/>
          <a:stretch>
            <a:fillRect/>
          </a:stretch>
        </p:blipFill>
        <p:spPr>
          <a:xfrm>
            <a:off x="9383995" y="1840316"/>
            <a:ext cx="2931934" cy="1974941"/>
          </a:xfrm>
          <a:prstGeom prst="rect">
            <a:avLst/>
          </a:prstGeom>
        </p:spPr>
      </p:pic>
      <p:pic>
        <p:nvPicPr>
          <p:cNvPr id="6" name="Image 3" descr="table_generic.png"/>
          <p:cNvPicPr>
            <a:picLocks noChangeAspect="1"/>
          </p:cNvPicPr>
          <p:nvPr/>
        </p:nvPicPr>
        <p:blipFill>
          <a:blip r:embed="rId3" cstate="print"/>
          <a:stretch>
            <a:fillRect/>
          </a:stretch>
        </p:blipFill>
        <p:spPr>
          <a:xfrm>
            <a:off x="10849962" y="5524323"/>
            <a:ext cx="2931934" cy="1974941"/>
          </a:xfrm>
          <a:prstGeom prst="rect">
            <a:avLst/>
          </a:prstGeom>
        </p:spPr>
      </p:pic>
      <p:cxnSp>
        <p:nvCxnSpPr>
          <p:cNvPr id="7" name="Connecteur en arc 5"/>
          <p:cNvCxnSpPr/>
          <p:nvPr/>
        </p:nvCxnSpPr>
        <p:spPr>
          <a:xfrm flipV="1">
            <a:off x="7007769" y="2827786"/>
            <a:ext cx="2656115" cy="987471"/>
          </a:xfrm>
          <a:prstGeom prst="curvedConnector3">
            <a:avLst>
              <a:gd name="adj1" fmla="val 50000"/>
            </a:avLst>
          </a:prstGeom>
          <a:ln w="63500">
            <a:solidFill>
              <a:schemeClr val="tx1">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Connecteur en arc 7"/>
          <p:cNvCxnSpPr/>
          <p:nvPr/>
        </p:nvCxnSpPr>
        <p:spPr>
          <a:xfrm rot="16200000" flipH="1">
            <a:off x="10087540" y="4417129"/>
            <a:ext cx="3304316" cy="791029"/>
          </a:xfrm>
          <a:prstGeom prst="curvedConnector3">
            <a:avLst>
              <a:gd name="adj1" fmla="val 35433"/>
            </a:avLst>
          </a:prstGeom>
          <a:ln w="63500">
            <a:solidFill>
              <a:schemeClr val="tx1">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r>
              <a:rPr lang="en-US" altLang="zh-CN" dirty="0">
                <a:sym typeface="+mn-ea"/>
              </a:rPr>
              <a:t>The COUNTRY column in MOVIES can be </a:t>
            </a:r>
          </a:p>
          <a:p>
            <a:pPr marL="0" indent="0" algn="l">
              <a:buNone/>
            </a:pPr>
            <a:r>
              <a:rPr lang="en-US" altLang="zh-CN" dirty="0">
                <a:sym typeface="+mn-ea"/>
              </a:rPr>
              <a:t>    used to retrieve the country name from </a:t>
            </a:r>
          </a:p>
          <a:p>
            <a:pPr marL="0" indent="0" algn="l">
              <a:buNone/>
            </a:pPr>
            <a:r>
              <a:rPr lang="en-US" altLang="zh-CN" dirty="0">
                <a:sym typeface="+mn-ea"/>
              </a:rPr>
              <a:t>    COUNTRIES.</a:t>
            </a:r>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sp>
        <p:nvSpPr>
          <p:cNvPr id="37" name="内容占位符 2"/>
          <p:cNvSpPr>
            <a:spLocks noGrp="1"/>
          </p:cNvSpPr>
          <p:nvPr/>
        </p:nvSpPr>
        <p:spPr>
          <a:xfrm>
            <a:off x="598517" y="4285753"/>
            <a:ext cx="5903884" cy="223841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charset="0"/>
              <a:buChar char=" "/>
              <a:defRPr sz="28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24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8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8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charset="0"/>
              <a:buChar char="◦"/>
              <a:defRPr sz="1800" kern="1200" baseline="0">
                <a:solidFill>
                  <a:schemeClr val="tx1">
                    <a:lumMod val="75000"/>
                    <a:lumOff val="25000"/>
                  </a:schemeClr>
                </a:solidFill>
                <a:latin typeface="Arial Rounded MT Bold" panose="020F0704030504030204" pitchFamily="34" charset="0"/>
                <a:ea typeface="楷体" panose="02010609060101010101" pitchFamily="49" charset="-122"/>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charset="0"/>
              <a:buChar char="◦"/>
              <a:defRPr sz="1400" kern="1200">
                <a:solidFill>
                  <a:schemeClr val="tx1">
                    <a:lumMod val="75000"/>
                    <a:lumOff val="25000"/>
                  </a:schemeClr>
                </a:solidFill>
                <a:latin typeface="+mn-lt"/>
                <a:ea typeface="+mn-ea"/>
                <a:cs typeface="+mn-cs"/>
              </a:defRPr>
            </a:lvl9pPr>
          </a:lstStyle>
          <a:p>
            <a:endParaRPr lang="zh-CN" altLang="en-US" dirty="0"/>
          </a:p>
        </p:txBody>
      </p:sp>
      <p:graphicFrame>
        <p:nvGraphicFramePr>
          <p:cNvPr id="5" name="Tableau 4"/>
          <p:cNvGraphicFramePr>
            <a:graphicFrameLocks noGrp="1"/>
          </p:cNvGraphicFramePr>
          <p:nvPr>
            <p:custDataLst>
              <p:tags r:id="rId1"/>
            </p:custDataLst>
          </p:nvPr>
        </p:nvGraphicFramePr>
        <p:xfrm>
          <a:off x="2078990" y="2239010"/>
          <a:ext cx="5028565" cy="2738284"/>
        </p:xfrm>
        <a:graphic>
          <a:graphicData uri="http://schemas.openxmlformats.org/drawingml/2006/table">
            <a:tbl>
              <a:tblPr firstRow="1" bandRow="1">
                <a:tableStyleId>{5C22544A-7EE6-4342-B048-85BDC9FD1C3A}</a:tableStyleId>
              </a:tblPr>
              <a:tblGrid>
                <a:gridCol w="1177228">
                  <a:extLst>
                    <a:ext uri="{9D8B030D-6E8A-4147-A177-3AD203B41FA5}">
                      <a16:colId xmlns:a16="http://schemas.microsoft.com/office/drawing/2014/main" val="20000"/>
                    </a:ext>
                  </a:extLst>
                </a:gridCol>
                <a:gridCol w="1476508">
                  <a:extLst>
                    <a:ext uri="{9D8B030D-6E8A-4147-A177-3AD203B41FA5}">
                      <a16:colId xmlns:a16="http://schemas.microsoft.com/office/drawing/2014/main" val="20001"/>
                    </a:ext>
                  </a:extLst>
                </a:gridCol>
                <a:gridCol w="1187414">
                  <a:extLst>
                    <a:ext uri="{9D8B030D-6E8A-4147-A177-3AD203B41FA5}">
                      <a16:colId xmlns:a16="http://schemas.microsoft.com/office/drawing/2014/main" val="20002"/>
                    </a:ext>
                  </a:extLst>
                </a:gridCol>
                <a:gridCol w="1187415">
                  <a:extLst>
                    <a:ext uri="{9D8B030D-6E8A-4147-A177-3AD203B41FA5}">
                      <a16:colId xmlns:a16="http://schemas.microsoft.com/office/drawing/2014/main" val="20003"/>
                    </a:ext>
                  </a:extLst>
                </a:gridCol>
              </a:tblGrid>
              <a:tr h="58737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b="1" kern="1200" dirty="0">
                          <a:solidFill>
                            <a:schemeClr val="tx1"/>
                          </a:solidFill>
                          <a:latin typeface="Lato" panose="020F0502020204030203" pitchFamily="34" charset="77"/>
                          <a:ea typeface="+mn-ea"/>
                          <a:cs typeface="+mn-cs"/>
                        </a:rPr>
                        <a:t>movieid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dirty="0">
                          <a:solidFill>
                            <a:schemeClr val="tx1"/>
                          </a:solidFill>
                          <a:latin typeface="Lato" panose="020F0502020204030203" pitchFamily="34" charset="77"/>
                        </a:rPr>
                        <a:t>title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year_released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70205">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Casab</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US" altLang="en-GB" sz="1600" dirty="0">
                          <a:solidFill>
                            <a:schemeClr val="tx1"/>
                          </a:solidFill>
                          <a:latin typeface="Lato" panose="020F0502020204030203" pitchFamily="34" charset="77"/>
                        </a:rPr>
                        <a:t>1942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0210">
                <a:tc>
                  <a:txBody>
                    <a:bodyPr/>
                    <a:lstStyle/>
                    <a:p>
                      <a:r>
                        <a:rPr lang="en-US" altLang="en-GB" sz="1600" dirty="0">
                          <a:solidFill>
                            <a:schemeClr val="tx1"/>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Goodfellas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US" altLang="en-GB" sz="1600" dirty="0">
                          <a:solidFill>
                            <a:schemeClr val="tx1"/>
                          </a:solidFill>
                          <a:latin typeface="Lato" panose="020F0502020204030203" pitchFamily="34" charset="77"/>
                        </a:rPr>
                        <a:t>1990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0845">
                <a:tc>
                  <a:txBody>
                    <a:bodyPr/>
                    <a:lstStyle/>
                    <a:p>
                      <a:r>
                        <a:rPr lang="en-US" altLang="en-GB" sz="1600" dirty="0">
                          <a:solidFill>
                            <a:schemeClr val="tx1"/>
                          </a:solidFill>
                          <a:latin typeface="Lato" panose="020F0502020204030203" pitchFamily="34" charset="77"/>
                        </a:rPr>
                        <a:t>3</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Bronenosets Potyomkin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ru</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rPr>
                        <a:t>1925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0210">
                <a:tc>
                  <a:txBody>
                    <a:bodyPr/>
                    <a:lstStyle/>
                    <a:p>
                      <a:r>
                        <a:rPr lang="en-US" altLang="en-GB" sz="1600" dirty="0">
                          <a:solidFill>
                            <a:schemeClr val="tx1"/>
                          </a:solidFill>
                          <a:latin typeface="Lato" panose="020F0502020204030203" pitchFamily="34" charset="77"/>
                        </a:rPr>
                        <a:t>4</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Blade Runner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rPr>
                        <a:t>1982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0210">
                <a:tc>
                  <a:txBody>
                    <a:bodyPr/>
                    <a:lstStyle/>
                    <a:p>
                      <a:r>
                        <a:rPr lang="en-US" altLang="en-GB" sz="1600" dirty="0">
                          <a:solidFill>
                            <a:schemeClr val="tx1"/>
                          </a:solidFill>
                          <a:latin typeface="Lato" panose="020F0502020204030203" pitchFamily="34" charset="77"/>
                        </a:rPr>
                        <a:t>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Annie Hall </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US" altLang="en-GB" sz="1600" dirty="0">
                          <a:solidFill>
                            <a:schemeClr val="tx1"/>
                          </a:solidFill>
                          <a:latin typeface="Lato" panose="020F0502020204030203" pitchFamily="34" charset="77"/>
                        </a:rPr>
                        <a:t>1977</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36" name="Connecteur en arc 35"/>
          <p:cNvCxnSpPr/>
          <p:nvPr/>
        </p:nvCxnSpPr>
        <p:spPr>
          <a:xfrm rot="5400000" flipV="1">
            <a:off x="7056755" y="3785235"/>
            <a:ext cx="2741930" cy="2735580"/>
          </a:xfrm>
          <a:prstGeom prst="curvedConnector3">
            <a:avLst>
              <a:gd name="adj1" fmla="val 50023"/>
            </a:avLst>
          </a:prstGeom>
          <a:ln w="85725">
            <a:solidFill>
              <a:schemeClr val="tx1">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 name="Tableau 4"/>
          <p:cNvGraphicFramePr>
            <a:graphicFrameLocks noGrp="1"/>
          </p:cNvGraphicFramePr>
          <p:nvPr>
            <p:custDataLst>
              <p:tags r:id="rId2"/>
            </p:custDataLst>
          </p:nvPr>
        </p:nvGraphicFramePr>
        <p:xfrm>
          <a:off x="9795510" y="5622925"/>
          <a:ext cx="3841150" cy="2328709"/>
        </p:xfrm>
        <a:graphic>
          <a:graphicData uri="http://schemas.openxmlformats.org/drawingml/2006/table">
            <a:tbl>
              <a:tblPr firstRow="1" bandRow="1">
                <a:tableStyleId>{5C22544A-7EE6-4342-B048-85BDC9FD1C3A}</a:tableStyleId>
              </a:tblPr>
              <a:tblGrid>
                <a:gridCol w="1177228">
                  <a:extLst>
                    <a:ext uri="{9D8B030D-6E8A-4147-A177-3AD203B41FA5}">
                      <a16:colId xmlns:a16="http://schemas.microsoft.com/office/drawing/2014/main" val="20000"/>
                    </a:ext>
                  </a:extLst>
                </a:gridCol>
                <a:gridCol w="1476508">
                  <a:extLst>
                    <a:ext uri="{9D8B030D-6E8A-4147-A177-3AD203B41FA5}">
                      <a16:colId xmlns:a16="http://schemas.microsoft.com/office/drawing/2014/main" val="20001"/>
                    </a:ext>
                  </a:extLst>
                </a:gridCol>
                <a:gridCol w="1187414">
                  <a:extLst>
                    <a:ext uri="{9D8B030D-6E8A-4147-A177-3AD203B41FA5}">
                      <a16:colId xmlns:a16="http://schemas.microsoft.com/office/drawing/2014/main" val="20002"/>
                    </a:ext>
                  </a:extLst>
                </a:gridCol>
              </a:tblGrid>
              <a:tr h="587375">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b="1" kern="1200" dirty="0">
                          <a:solidFill>
                            <a:schemeClr val="tx1"/>
                          </a:solidFill>
                          <a:latin typeface="Lato" panose="020F0502020204030203" pitchFamily="34" charset="77"/>
                          <a:ea typeface="+mn-ea"/>
                          <a:cs typeface="+mn-cs"/>
                        </a:rPr>
                        <a:t>country_code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dirty="0">
                          <a:solidFill>
                            <a:schemeClr val="tx1"/>
                          </a:solidFill>
                          <a:latin typeface="Lato" panose="020F0502020204030203" pitchFamily="34" charset="77"/>
                        </a:rPr>
                        <a:t>country_name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continent</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70205">
                <a:tc>
                  <a:txBody>
                    <a:bodyPr/>
                    <a:lstStyle/>
                    <a:p>
                      <a:r>
                        <a:rPr lang="en-US" altLang="en-GB" sz="1600" dirty="0">
                          <a:solidFill>
                            <a:schemeClr val="tx1"/>
                          </a:solidFill>
                          <a:latin typeface="Lato" panose="020F0502020204030203" pitchFamily="34" charset="77"/>
                        </a:rPr>
                        <a:t>ru</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Russia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Europe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0210">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United States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America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0845">
                <a:tc>
                  <a:txBody>
                    <a:bodyPr/>
                    <a:lstStyle/>
                    <a:p>
                      <a:r>
                        <a:rPr lang="en-US" altLang="en-GB" sz="1600" dirty="0">
                          <a:solidFill>
                            <a:schemeClr val="tx1"/>
                          </a:solidFill>
                          <a:latin typeface="Lato" panose="020F0502020204030203" pitchFamily="34" charset="77"/>
                        </a:rPr>
                        <a:t>in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India </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Asia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0210">
                <a:tc>
                  <a:txBody>
                    <a:bodyPr/>
                    <a:lstStyle/>
                    <a:p>
                      <a:r>
                        <a:rPr lang="en-US" altLang="en-GB" sz="1600" dirty="0">
                          <a:solidFill>
                            <a:schemeClr val="tx1"/>
                          </a:solidFill>
                          <a:latin typeface="Lato" panose="020F0502020204030203" pitchFamily="34" charset="77"/>
                        </a:rPr>
                        <a:t>gb </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United Kingdom</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Europe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l"/>
            <a:r>
              <a:rPr lang="en-US" altLang="zh-CN" dirty="0">
                <a:cs typeface="Lato" panose="020F0502020204030203" pitchFamily="34" charset="0"/>
                <a:sym typeface="+mn-ea"/>
              </a:rPr>
              <a:t>This is done with this type of query. We retrieve, and display as a single set, pieces of data coming from two different tables.</a:t>
            </a:r>
            <a:endParaRPr lang="zh-CN" altLang="en-US" dirty="0">
              <a:cs typeface="Lato" panose="020F0502020204030203" pitchFamily="34" charset="0"/>
            </a:endParaRPr>
          </a:p>
          <a:p>
            <a:pPr algn="l"/>
            <a:endParaRPr lang="en-US" altLang="zh-CN"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pic>
        <p:nvPicPr>
          <p:cNvPr id="4" name="图片 3"/>
          <p:cNvPicPr>
            <a:picLocks noChangeAspect="1"/>
          </p:cNvPicPr>
          <p:nvPr/>
        </p:nvPicPr>
        <p:blipFill>
          <a:blip r:embed="rId3"/>
          <a:stretch>
            <a:fillRect/>
          </a:stretch>
        </p:blipFill>
        <p:spPr>
          <a:xfrm>
            <a:off x="7543800" y="3505200"/>
            <a:ext cx="5583153" cy="3325780"/>
          </a:xfrm>
          <a:prstGeom prst="rect">
            <a:avLst/>
          </a:prstGeom>
        </p:spPr>
      </p:pic>
      <p:pic>
        <p:nvPicPr>
          <p:cNvPr id="5" name="图片 4" descr="IOAVU[S$09TU5JD_RBHDJ[1"/>
          <p:cNvPicPr>
            <a:picLocks noChangeAspect="1"/>
          </p:cNvPicPr>
          <p:nvPr/>
        </p:nvPicPr>
        <p:blipFill>
          <a:blip r:embed="rId4"/>
          <a:stretch>
            <a:fillRect/>
          </a:stretch>
        </p:blipFill>
        <p:spPr>
          <a:xfrm>
            <a:off x="1649515" y="3934602"/>
            <a:ext cx="5038725" cy="2466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71675"/>
            <a:ext cx="4398645" cy="5334000"/>
          </a:xfrm>
        </p:spPr>
        <p:txBody>
          <a:bodyPr/>
          <a:lstStyle/>
          <a:p>
            <a:pPr algn="l"/>
            <a:endParaRPr lang="en-US" altLang="zh-CN" dirty="0">
              <a:sym typeface="+mn-ea"/>
            </a:endParaRPr>
          </a:p>
          <a:p>
            <a:pPr algn="l"/>
            <a:r>
              <a:rPr lang="en-US" altLang="zh-CN" dirty="0">
                <a:sym typeface="+mn-ea"/>
              </a:rPr>
              <a:t>The join operation will create a virtual table with </a:t>
            </a:r>
            <a:r>
              <a:rPr lang="en-US" altLang="zh-CN" dirty="0">
                <a:solidFill>
                  <a:srgbClr val="A2424F"/>
                </a:solidFill>
                <a:sym typeface="+mn-ea"/>
              </a:rPr>
              <a:t>all combinations </a:t>
            </a:r>
            <a:r>
              <a:rPr lang="en-US" altLang="zh-CN" dirty="0">
                <a:sym typeface="+mn-ea"/>
              </a:rPr>
              <a:t>between rows in Table1 and rows in Table2.</a:t>
            </a:r>
            <a:endParaRPr lang="en-US" altLang="zh-CN" dirty="0"/>
          </a:p>
          <a:p>
            <a:pPr algn="l"/>
            <a:r>
              <a:rPr lang="en-US" altLang="zh-CN" dirty="0">
                <a:sym typeface="+mn-ea"/>
              </a:rPr>
              <a:t>If Table1 has R1 rows, and Table2 has R2, the huge virtual table has </a:t>
            </a:r>
            <a:r>
              <a:rPr lang="en-US" altLang="zh-CN" dirty="0">
                <a:solidFill>
                  <a:srgbClr val="A2424F"/>
                </a:solidFill>
                <a:sym typeface="+mn-ea"/>
              </a:rPr>
              <a:t>R1xR2 rows</a:t>
            </a:r>
            <a:r>
              <a:rPr lang="en-US" altLang="zh-CN" dirty="0">
                <a:sym typeface="+mn-ea"/>
              </a:rPr>
              <a:t>.</a:t>
            </a:r>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sp>
        <p:nvSpPr>
          <p:cNvPr id="4" name="文本框 3"/>
          <p:cNvSpPr txBox="1"/>
          <p:nvPr/>
        </p:nvSpPr>
        <p:spPr>
          <a:xfrm>
            <a:off x="7127240" y="1662430"/>
            <a:ext cx="5477510" cy="1137285"/>
          </a:xfrm>
          <a:prstGeom prst="rect">
            <a:avLst/>
          </a:prstGeom>
          <a:noFill/>
        </p:spPr>
        <p:txBody>
          <a:bodyPr wrap="square" rtlCol="0" anchor="t">
            <a:spAutoFit/>
          </a:bodyPr>
          <a:lstStyle/>
          <a:p>
            <a:r>
              <a:rPr lang="fr-FR" b="1" i="1" dirty="0">
                <a:solidFill>
                  <a:schemeClr val="accent1">
                    <a:lumMod val="75000"/>
                  </a:schemeClr>
                </a:solidFill>
                <a:effectLst>
                  <a:outerShdw blurRad="38100" dist="38100" dir="2700000" algn="tl">
                    <a:srgbClr val="000000">
                      <a:alpha val="43137"/>
                    </a:srgbClr>
                  </a:outerShdw>
                </a:effectLst>
                <a:latin typeface="Lato" panose="020F0502020204030203" pitchFamily="34" charset="0"/>
                <a:cs typeface="Lato" panose="020F0502020204030203" pitchFamily="34" charset="0"/>
                <a:sym typeface="+mn-ea"/>
              </a:rPr>
              <a:t>movies </a:t>
            </a:r>
            <a:r>
              <a:rPr lang="fr-FR" b="1" i="1" dirty="0">
                <a:solidFill>
                  <a:srgbClr val="002060"/>
                </a:solidFill>
                <a:effectLst>
                  <a:outerShdw blurRad="38100" dist="38100" dir="2700000" algn="tl">
                    <a:srgbClr val="000000">
                      <a:alpha val="43137"/>
                    </a:srgbClr>
                  </a:outerShdw>
                </a:effectLst>
                <a:latin typeface="Lato" panose="020F0502020204030203" pitchFamily="34" charset="0"/>
                <a:cs typeface="Lato" panose="020F0502020204030203" pitchFamily="34" charset="0"/>
                <a:sym typeface="+mn-ea"/>
              </a:rPr>
              <a:t>join</a:t>
            </a:r>
            <a:r>
              <a:rPr lang="fr-FR" b="1" i="1" dirty="0">
                <a:solidFill>
                  <a:schemeClr val="accent1">
                    <a:lumMod val="75000"/>
                  </a:schemeClr>
                </a:solidFill>
                <a:effectLst>
                  <a:outerShdw blurRad="38100" dist="38100" dir="2700000" algn="tl">
                    <a:srgbClr val="000000">
                      <a:alpha val="43137"/>
                    </a:srgbClr>
                  </a:outerShdw>
                </a:effectLst>
                <a:latin typeface="Lato" panose="020F0502020204030203" pitchFamily="34" charset="0"/>
                <a:cs typeface="Lato" panose="020F0502020204030203" pitchFamily="34" charset="0"/>
                <a:sym typeface="+mn-ea"/>
              </a:rPr>
              <a:t> countries</a:t>
            </a:r>
            <a:endParaRPr lang="fr-FR" b="1" i="1" dirty="0">
              <a:solidFill>
                <a:schemeClr val="accent1">
                  <a:lumMod val="75000"/>
                </a:schemeClr>
              </a:solidFill>
              <a:effectLst>
                <a:outerShdw blurRad="38100" dist="38100" dir="2700000" algn="tl">
                  <a:srgbClr val="000000">
                    <a:alpha val="43137"/>
                  </a:srgbClr>
                </a:outerShdw>
              </a:effectLst>
              <a:latin typeface="Lato" panose="020F0502020204030203" pitchFamily="34" charset="0"/>
              <a:cs typeface="Lato" panose="020F0502020204030203" pitchFamily="34" charset="0"/>
            </a:endParaRPr>
          </a:p>
          <a:p>
            <a:endParaRPr lang="zh-CN" altLang="en-US" i="1">
              <a:latin typeface="Lato" panose="020F0502020204030203" pitchFamily="34" charset="0"/>
              <a:cs typeface="Lato" panose="020F0502020204030203" pitchFamily="34" charset="0"/>
            </a:endParaRPr>
          </a:p>
        </p:txBody>
      </p:sp>
      <p:graphicFrame>
        <p:nvGraphicFramePr>
          <p:cNvPr id="7" name="Tableau 4"/>
          <p:cNvGraphicFramePr>
            <a:graphicFrameLocks noGrp="1"/>
          </p:cNvGraphicFramePr>
          <p:nvPr>
            <p:custDataLst>
              <p:tags r:id="rId1"/>
            </p:custDataLst>
          </p:nvPr>
        </p:nvGraphicFramePr>
        <p:xfrm>
          <a:off x="5912485" y="3224530"/>
          <a:ext cx="8179435" cy="3201691"/>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405890">
                  <a:extLst>
                    <a:ext uri="{9D8B030D-6E8A-4147-A177-3AD203B41FA5}">
                      <a16:colId xmlns:a16="http://schemas.microsoft.com/office/drawing/2014/main" val="20001"/>
                    </a:ext>
                  </a:extLst>
                </a:gridCol>
                <a:gridCol w="1130935">
                  <a:extLst>
                    <a:ext uri="{9D8B030D-6E8A-4147-A177-3AD203B41FA5}">
                      <a16:colId xmlns:a16="http://schemas.microsoft.com/office/drawing/2014/main" val="20002"/>
                    </a:ext>
                  </a:extLst>
                </a:gridCol>
                <a:gridCol w="1130935">
                  <a:extLst>
                    <a:ext uri="{9D8B030D-6E8A-4147-A177-3AD203B41FA5}">
                      <a16:colId xmlns:a16="http://schemas.microsoft.com/office/drawing/2014/main" val="20003"/>
                    </a:ext>
                  </a:extLst>
                </a:gridCol>
                <a:gridCol w="1130300">
                  <a:extLst>
                    <a:ext uri="{9D8B030D-6E8A-4147-A177-3AD203B41FA5}">
                      <a16:colId xmlns:a16="http://schemas.microsoft.com/office/drawing/2014/main" val="20004"/>
                    </a:ext>
                  </a:extLst>
                </a:gridCol>
                <a:gridCol w="1130300">
                  <a:extLst>
                    <a:ext uri="{9D8B030D-6E8A-4147-A177-3AD203B41FA5}">
                      <a16:colId xmlns:a16="http://schemas.microsoft.com/office/drawing/2014/main" val="20005"/>
                    </a:ext>
                  </a:extLst>
                </a:gridCol>
                <a:gridCol w="1130935">
                  <a:extLst>
                    <a:ext uri="{9D8B030D-6E8A-4147-A177-3AD203B41FA5}">
                      <a16:colId xmlns:a16="http://schemas.microsoft.com/office/drawing/2014/main" val="20006"/>
                    </a:ext>
                  </a:extLst>
                </a:gridCol>
              </a:tblGrid>
              <a:tr h="61468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b="1" kern="1200" dirty="0">
                          <a:solidFill>
                            <a:schemeClr val="tx1"/>
                          </a:solidFill>
                          <a:latin typeface="Lato" panose="020F0502020204030203" pitchFamily="34" charset="77"/>
                          <a:ea typeface="+mn-ea"/>
                          <a:cs typeface="+mn-cs"/>
                        </a:rPr>
                        <a:t>movieid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dirty="0">
                          <a:solidFill>
                            <a:schemeClr val="tx1"/>
                          </a:solidFill>
                          <a:latin typeface="Lato" panose="020F0502020204030203" pitchFamily="34" charset="77"/>
                        </a:rPr>
                        <a:t>title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year_released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country_code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country_name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continent</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86715">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Casablanca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rPr>
                        <a:t>1942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ru</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Russia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Europe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49910">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sym typeface="+mn-ea"/>
                        </a:rPr>
                        <a:t>Casablanca</a:t>
                      </a:r>
                      <a:endParaRPr lang="en-US" altLang="en-GB" sz="1600" dirty="0">
                        <a:solidFill>
                          <a:schemeClr val="tx1"/>
                        </a:solidFill>
                        <a:latin typeface="Lato" panose="020F0502020204030203" pitchFamily="34" charset="77"/>
                      </a:endParaRPr>
                    </a:p>
                    <a:p>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sym typeface="+mn-ea"/>
                        </a:rPr>
                        <a:t>1942</a:t>
                      </a:r>
                      <a:endParaRPr lang="en-US" altLang="en-GB" sz="1600" dirty="0">
                        <a:solidFill>
                          <a:schemeClr val="tx1"/>
                        </a:solidFill>
                        <a:latin typeface="Lato" panose="020F0502020204030203" pitchFamily="34" charset="77"/>
                      </a:endParaRPr>
                    </a:p>
                    <a:p>
                      <a:pPr>
                        <a:buNone/>
                      </a:pP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United States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America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29260">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sym typeface="+mn-ea"/>
                        </a:rPr>
                        <a:t>Casablanca</a:t>
                      </a:r>
                      <a:endParaRPr lang="en-US" altLang="en-GB" sz="1600" dirty="0">
                        <a:solidFill>
                          <a:schemeClr val="tx1"/>
                        </a:solidFill>
                        <a:latin typeface="Lato" panose="020F0502020204030203" pitchFamily="34" charset="77"/>
                      </a:endParaRPr>
                    </a:p>
                    <a:p>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sym typeface="+mn-ea"/>
                        </a:rPr>
                        <a:t>1942</a:t>
                      </a:r>
                      <a:endParaRPr lang="en-US" altLang="en-GB" sz="1600" dirty="0">
                        <a:solidFill>
                          <a:schemeClr val="tx1"/>
                        </a:solidFill>
                        <a:latin typeface="Lato" panose="020F0502020204030203" pitchFamily="34" charset="77"/>
                      </a:endParaRPr>
                    </a:p>
                    <a:p>
                      <a:pPr>
                        <a:buNone/>
                      </a:pP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in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India </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Asia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29260">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sym typeface="+mn-ea"/>
                        </a:rPr>
                        <a:t>Casablanca</a:t>
                      </a:r>
                      <a:endParaRPr lang="en-US" altLang="en-GB" sz="1600" dirty="0">
                        <a:solidFill>
                          <a:schemeClr val="tx1"/>
                        </a:solidFill>
                        <a:latin typeface="Lato" panose="020F0502020204030203" pitchFamily="34" charset="77"/>
                      </a:endParaRPr>
                    </a:p>
                    <a:p>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sym typeface="+mn-ea"/>
                        </a:rPr>
                        <a:t>1942</a:t>
                      </a:r>
                      <a:endParaRPr lang="en-US" altLang="en-GB" sz="1600" dirty="0">
                        <a:solidFill>
                          <a:schemeClr val="tx1"/>
                        </a:solidFill>
                        <a:latin typeface="Lato" panose="020F0502020204030203" pitchFamily="34" charset="77"/>
                      </a:endParaRPr>
                    </a:p>
                    <a:p>
                      <a:pPr>
                        <a:buNone/>
                      </a:pP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gb </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United Kingdom</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Europe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29260">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sym typeface="+mn-ea"/>
                        </a:rPr>
                        <a:t>Casablanca</a:t>
                      </a:r>
                      <a:endParaRPr lang="en-US" altLang="en-GB" sz="1600" dirty="0">
                        <a:solidFill>
                          <a:schemeClr val="tx1"/>
                        </a:solidFill>
                        <a:latin typeface="Lato" panose="020F0502020204030203" pitchFamily="34" charset="77"/>
                      </a:endParaRPr>
                    </a:p>
                    <a:p>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sym typeface="+mn-ea"/>
                        </a:rPr>
                        <a:t>1942</a:t>
                      </a:r>
                      <a:endParaRPr lang="en-US" altLang="en-GB" sz="1600" dirty="0">
                        <a:solidFill>
                          <a:schemeClr val="tx1"/>
                        </a:solidFill>
                        <a:latin typeface="Lato" panose="020F0502020204030203" pitchFamily="34" charset="77"/>
                      </a:endParaRPr>
                    </a:p>
                    <a:p>
                      <a:pPr>
                        <a:buNone/>
                      </a:pP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ru</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Russia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Europe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l"/>
            <a:r>
              <a:rPr lang="en-US" altLang="zh-CN" dirty="0">
                <a:cs typeface="Lato" panose="020F0502020204030203" pitchFamily="34" charset="0"/>
                <a:sym typeface="+mn-ea"/>
              </a:rPr>
              <a:t>The join condition tells which values (columns) in each table must match for filtering the results</a:t>
            </a:r>
            <a:endParaRPr lang="zh-CN" altLang="en-US" dirty="0">
              <a:cs typeface="Lato" panose="020F0502020204030203" pitchFamily="34" charset="0"/>
            </a:endParaRPr>
          </a:p>
          <a:p>
            <a:pPr algn="l"/>
            <a:endParaRPr lang="en-US" b="1" dirty="0">
              <a:solidFill>
                <a:srgbClr val="009900"/>
              </a:solidFill>
              <a:cs typeface="Lato" panose="020F0502020204030203" pitchFamily="34" charset="0"/>
              <a:sym typeface="+mn-ea"/>
            </a:endParaRPr>
          </a:p>
          <a:p>
            <a:pPr marL="0" indent="0" algn="l">
              <a:buNone/>
            </a:pPr>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pic>
        <p:nvPicPr>
          <p:cNvPr id="4" name="图片 3" descr="THXVL%F~GN0_T2L2YV)}JNN"/>
          <p:cNvPicPr>
            <a:picLocks noChangeAspect="1"/>
          </p:cNvPicPr>
          <p:nvPr/>
        </p:nvPicPr>
        <p:blipFill>
          <a:blip r:embed="rId3"/>
          <a:stretch>
            <a:fillRect/>
          </a:stretch>
        </p:blipFill>
        <p:spPr>
          <a:xfrm>
            <a:off x="4127238" y="3733800"/>
            <a:ext cx="6375923" cy="31146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8820"/>
            <a:ext cx="12954000" cy="5334000"/>
          </a:xfrm>
        </p:spPr>
        <p:txBody>
          <a:bodyPr/>
          <a:lstStyle/>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endParaRPr lang="en-US" altLang="zh-CN" dirty="0">
              <a:sym typeface="+mn-ea"/>
            </a:endParaRPr>
          </a:p>
          <a:p>
            <a:pPr algn="l"/>
            <a:r>
              <a:rPr lang="en-US" altLang="zh-CN" dirty="0">
                <a:sym typeface="+mn-ea"/>
              </a:rPr>
              <a:t>We use </a:t>
            </a:r>
            <a:r>
              <a:rPr lang="en-US" altLang="zh-CN" dirty="0">
                <a:solidFill>
                  <a:srgbClr val="009900"/>
                </a:solidFill>
                <a:sym typeface="+mn-ea"/>
              </a:rPr>
              <a:t>on </a:t>
            </a:r>
            <a:r>
              <a:rPr lang="en-US" altLang="zh-CN" dirty="0" err="1">
                <a:solidFill>
                  <a:srgbClr val="009900"/>
                </a:solidFill>
                <a:sym typeface="+mn-ea"/>
              </a:rPr>
              <a:t>country_code</a:t>
            </a:r>
            <a:r>
              <a:rPr lang="zh-CN" altLang="en-US" dirty="0">
                <a:solidFill>
                  <a:srgbClr val="009900"/>
                </a:solidFill>
                <a:sym typeface="+mn-ea"/>
              </a:rPr>
              <a:t> </a:t>
            </a:r>
            <a:r>
              <a:rPr lang="en-US" altLang="zh-CN" dirty="0">
                <a:solidFill>
                  <a:srgbClr val="009900"/>
                </a:solidFill>
                <a:sym typeface="+mn-ea"/>
              </a:rPr>
              <a:t>=</a:t>
            </a:r>
            <a:r>
              <a:rPr lang="zh-CN" altLang="en-US" dirty="0">
                <a:solidFill>
                  <a:srgbClr val="009900"/>
                </a:solidFill>
                <a:sym typeface="+mn-ea"/>
              </a:rPr>
              <a:t> </a:t>
            </a:r>
            <a:r>
              <a:rPr lang="en-US" altLang="zh-CN" dirty="0">
                <a:solidFill>
                  <a:srgbClr val="009900"/>
                </a:solidFill>
                <a:sym typeface="+mn-ea"/>
              </a:rPr>
              <a:t>country </a:t>
            </a:r>
            <a:r>
              <a:rPr lang="en-US" altLang="zh-CN" dirty="0">
                <a:sym typeface="+mn-ea"/>
              </a:rPr>
              <a:t>to filter out unrelated rows to make a much smaller virtual table.</a:t>
            </a:r>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sp>
        <p:nvSpPr>
          <p:cNvPr id="82" name="ZoneTexte 55"/>
          <p:cNvSpPr txBox="1"/>
          <p:nvPr/>
        </p:nvSpPr>
        <p:spPr>
          <a:xfrm>
            <a:off x="2192020" y="2077085"/>
            <a:ext cx="5791835" cy="583565"/>
          </a:xfrm>
          <a:prstGeom prst="rect">
            <a:avLst/>
          </a:prstGeom>
          <a:noFill/>
        </p:spPr>
        <p:txBody>
          <a:bodyPr wrap="square" rtlCol="0">
            <a:spAutoFit/>
          </a:bodyPr>
          <a:lstStyle/>
          <a:p>
            <a:r>
              <a:rPr lang="en-US" altLang="fr-FR" sz="3200" b="1" dirty="0">
                <a:solidFill>
                  <a:schemeClr val="accent1">
                    <a:lumMod val="75000"/>
                  </a:schemeClr>
                </a:solidFill>
                <a:effectLst>
                  <a:outerShdw blurRad="38100" dist="38100" dir="2700000" algn="tl">
                    <a:srgbClr val="000000">
                      <a:alpha val="43137"/>
                    </a:srgbClr>
                  </a:outerShdw>
                </a:effectLst>
                <a:latin typeface="Inconsolata" pitchFamily="49" charset="0"/>
              </a:rPr>
              <a:t>movies </a:t>
            </a:r>
            <a:r>
              <a:rPr lang="fr-FR" sz="3200" b="1" dirty="0">
                <a:solidFill>
                  <a:schemeClr val="accent1">
                    <a:lumMod val="75000"/>
                  </a:schemeClr>
                </a:solidFill>
                <a:effectLst>
                  <a:outerShdw blurRad="38100" dist="38100" dir="2700000" algn="tl">
                    <a:srgbClr val="000000">
                      <a:alpha val="43137"/>
                    </a:srgbClr>
                  </a:outerShdw>
                </a:effectLst>
                <a:latin typeface="Inconsolata" pitchFamily="49" charset="0"/>
              </a:rPr>
              <a:t>join countries</a:t>
            </a:r>
          </a:p>
        </p:txBody>
      </p:sp>
      <p:graphicFrame>
        <p:nvGraphicFramePr>
          <p:cNvPr id="7" name="Tableau 4"/>
          <p:cNvGraphicFramePr>
            <a:graphicFrameLocks noGrp="1"/>
          </p:cNvGraphicFramePr>
          <p:nvPr>
            <p:custDataLst>
              <p:tags r:id="rId1"/>
            </p:custDataLst>
          </p:nvPr>
        </p:nvGraphicFramePr>
        <p:xfrm>
          <a:off x="1449070" y="3042285"/>
          <a:ext cx="8179435" cy="3201691"/>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405890">
                  <a:extLst>
                    <a:ext uri="{9D8B030D-6E8A-4147-A177-3AD203B41FA5}">
                      <a16:colId xmlns:a16="http://schemas.microsoft.com/office/drawing/2014/main" val="20001"/>
                    </a:ext>
                  </a:extLst>
                </a:gridCol>
                <a:gridCol w="1130935">
                  <a:extLst>
                    <a:ext uri="{9D8B030D-6E8A-4147-A177-3AD203B41FA5}">
                      <a16:colId xmlns:a16="http://schemas.microsoft.com/office/drawing/2014/main" val="20002"/>
                    </a:ext>
                  </a:extLst>
                </a:gridCol>
                <a:gridCol w="1130935">
                  <a:extLst>
                    <a:ext uri="{9D8B030D-6E8A-4147-A177-3AD203B41FA5}">
                      <a16:colId xmlns:a16="http://schemas.microsoft.com/office/drawing/2014/main" val="20003"/>
                    </a:ext>
                  </a:extLst>
                </a:gridCol>
                <a:gridCol w="1130300">
                  <a:extLst>
                    <a:ext uri="{9D8B030D-6E8A-4147-A177-3AD203B41FA5}">
                      <a16:colId xmlns:a16="http://schemas.microsoft.com/office/drawing/2014/main" val="20004"/>
                    </a:ext>
                  </a:extLst>
                </a:gridCol>
                <a:gridCol w="1130300">
                  <a:extLst>
                    <a:ext uri="{9D8B030D-6E8A-4147-A177-3AD203B41FA5}">
                      <a16:colId xmlns:a16="http://schemas.microsoft.com/office/drawing/2014/main" val="20005"/>
                    </a:ext>
                  </a:extLst>
                </a:gridCol>
                <a:gridCol w="1130935">
                  <a:extLst>
                    <a:ext uri="{9D8B030D-6E8A-4147-A177-3AD203B41FA5}">
                      <a16:colId xmlns:a16="http://schemas.microsoft.com/office/drawing/2014/main" val="20006"/>
                    </a:ext>
                  </a:extLst>
                </a:gridCol>
              </a:tblGrid>
              <a:tr h="61468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b="1" kern="1200" dirty="0">
                          <a:solidFill>
                            <a:schemeClr val="tx1"/>
                          </a:solidFill>
                          <a:latin typeface="Lato" panose="020F0502020204030203" pitchFamily="34" charset="77"/>
                          <a:ea typeface="+mn-ea"/>
                          <a:cs typeface="+mn-cs"/>
                        </a:rPr>
                        <a:t>movieid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dirty="0">
                          <a:solidFill>
                            <a:schemeClr val="tx1"/>
                          </a:solidFill>
                          <a:latin typeface="Lato" panose="020F0502020204030203" pitchFamily="34" charset="77"/>
                        </a:rPr>
                        <a:t>title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year_released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country_code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country_name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continent</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86715">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Casablanca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US" altLang="en-GB" sz="1600" dirty="0">
                          <a:solidFill>
                            <a:schemeClr val="tx1"/>
                          </a:solidFill>
                          <a:latin typeface="Lato" panose="020F0502020204030203" pitchFamily="34" charset="77"/>
                        </a:rPr>
                        <a:t>1942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ru</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Russia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Europe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9910">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sym typeface="+mn-ea"/>
                        </a:rPr>
                        <a:t>Casablanca</a:t>
                      </a:r>
                      <a:endParaRPr lang="en-US" altLang="en-GB" sz="1600" dirty="0">
                        <a:solidFill>
                          <a:schemeClr val="tx1"/>
                        </a:solidFill>
                        <a:latin typeface="Lato" panose="020F0502020204030203" pitchFamily="34" charset="77"/>
                      </a:endParaRPr>
                    </a:p>
                    <a:p>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pPr>
                        <a:buNone/>
                      </a:pPr>
                      <a:r>
                        <a:rPr lang="en-US" altLang="en-GB" sz="1600" dirty="0">
                          <a:solidFill>
                            <a:schemeClr val="tx1"/>
                          </a:solidFill>
                          <a:latin typeface="Lato" panose="020F0502020204030203" pitchFamily="34" charset="77"/>
                          <a:sym typeface="+mn-ea"/>
                        </a:rPr>
                        <a:t>1942</a:t>
                      </a:r>
                      <a:endParaRPr lang="en-US" altLang="en-GB" sz="1600" dirty="0">
                        <a:solidFill>
                          <a:schemeClr val="tx1"/>
                        </a:solidFill>
                        <a:latin typeface="Lato" panose="020F0502020204030203" pitchFamily="34" charset="77"/>
                      </a:endParaRPr>
                    </a:p>
                    <a:p>
                      <a:pPr>
                        <a:buNone/>
                      </a:pP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United States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America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429260">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sym typeface="+mn-ea"/>
                        </a:rPr>
                        <a:t>Casablanca</a:t>
                      </a:r>
                      <a:endParaRPr lang="en-US" altLang="en-GB" sz="1600" dirty="0">
                        <a:solidFill>
                          <a:schemeClr val="tx1"/>
                        </a:solidFill>
                        <a:latin typeface="Lato" panose="020F0502020204030203" pitchFamily="34" charset="77"/>
                      </a:endParaRPr>
                    </a:p>
                    <a:p>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sym typeface="+mn-ea"/>
                        </a:rPr>
                        <a:t>1942</a:t>
                      </a:r>
                      <a:endParaRPr lang="en-US" altLang="en-GB" sz="1600" dirty="0">
                        <a:solidFill>
                          <a:schemeClr val="tx1"/>
                        </a:solidFill>
                        <a:latin typeface="Lato" panose="020F0502020204030203" pitchFamily="34" charset="77"/>
                      </a:endParaRPr>
                    </a:p>
                    <a:p>
                      <a:pPr>
                        <a:buNone/>
                      </a:pP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in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India </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Asia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29260">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sym typeface="+mn-ea"/>
                        </a:rPr>
                        <a:t>Casablanca</a:t>
                      </a:r>
                      <a:endParaRPr lang="en-US" altLang="en-GB" sz="1600" dirty="0">
                        <a:solidFill>
                          <a:schemeClr val="tx1"/>
                        </a:solidFill>
                        <a:latin typeface="Lato" panose="020F0502020204030203" pitchFamily="34" charset="77"/>
                      </a:endParaRPr>
                    </a:p>
                    <a:p>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sym typeface="+mn-ea"/>
                        </a:rPr>
                        <a:t>1942</a:t>
                      </a:r>
                      <a:endParaRPr lang="en-US" altLang="en-GB" sz="1600" dirty="0">
                        <a:solidFill>
                          <a:schemeClr val="tx1"/>
                        </a:solidFill>
                        <a:latin typeface="Lato" panose="020F0502020204030203" pitchFamily="34" charset="77"/>
                      </a:endParaRPr>
                    </a:p>
                    <a:p>
                      <a:pPr>
                        <a:buNone/>
                      </a:pP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gb </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United Kingdom</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Europe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29260">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sym typeface="+mn-ea"/>
                        </a:rPr>
                        <a:t>Casablanca</a:t>
                      </a:r>
                      <a:endParaRPr lang="en-US" altLang="en-GB" sz="1600" dirty="0">
                        <a:solidFill>
                          <a:schemeClr val="tx1"/>
                        </a:solidFill>
                        <a:latin typeface="Lato" panose="020F0502020204030203" pitchFamily="34" charset="77"/>
                      </a:endParaRPr>
                    </a:p>
                    <a:p>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pPr>
                        <a:buNone/>
                      </a:pPr>
                      <a:r>
                        <a:rPr lang="en-US" altLang="en-GB" sz="1600" dirty="0">
                          <a:solidFill>
                            <a:schemeClr val="tx1"/>
                          </a:solidFill>
                          <a:latin typeface="Lato" panose="020F0502020204030203" pitchFamily="34" charset="77"/>
                          <a:sym typeface="+mn-ea"/>
                        </a:rPr>
                        <a:t>1942</a:t>
                      </a:r>
                      <a:endParaRPr lang="en-US" altLang="en-GB" sz="1600" dirty="0">
                        <a:solidFill>
                          <a:schemeClr val="tx1"/>
                        </a:solidFill>
                        <a:latin typeface="Lato" panose="020F0502020204030203" pitchFamily="34" charset="77"/>
                      </a:endParaRPr>
                    </a:p>
                    <a:p>
                      <a:pPr>
                        <a:buNone/>
                      </a:pP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ru</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Russia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US" altLang="en-GB" sz="1600" dirty="0">
                          <a:solidFill>
                            <a:schemeClr val="tx1"/>
                          </a:solidFill>
                          <a:latin typeface="Lato" panose="020F0502020204030203" pitchFamily="34" charset="77"/>
                        </a:rPr>
                        <a:t>Europe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85" name="弧形 84"/>
          <p:cNvSpPr/>
          <p:nvPr/>
        </p:nvSpPr>
        <p:spPr>
          <a:xfrm>
            <a:off x="4863985" y="5597999"/>
            <a:ext cx="1478228" cy="717996"/>
          </a:xfrm>
          <a:prstGeom prst="arc">
            <a:avLst>
              <a:gd name="adj1" fmla="val 21296712"/>
              <a:gd name="adj2" fmla="val 11090765"/>
            </a:avLst>
          </a:prstGeom>
          <a:ln w="50800">
            <a:solidFill>
              <a:srgbClr val="0099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cs typeface="Lato" panose="020F0502020204030203" pitchFamily="34" charset="0"/>
                <a:sym typeface="+mn-ea"/>
              </a:rPr>
              <a:t>From this virtual table</a:t>
            </a:r>
          </a:p>
          <a:p>
            <a:pPr lvl="1"/>
            <a:r>
              <a:rPr lang="en-US" altLang="zh-CN" dirty="0">
                <a:cs typeface="Lato" panose="020F0502020204030203" pitchFamily="34" charset="0"/>
                <a:sym typeface="+mn-ea"/>
              </a:rPr>
              <a:t>Retrieve some columns and apply filtering conditions to any column</a:t>
            </a:r>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normAutofit/>
          </a:bodyPr>
          <a:lstStyle/>
          <a:p>
            <a:r>
              <a:rPr lang="en-US" altLang="zh-CN" dirty="0">
                <a:sym typeface="+mn-ea"/>
              </a:rPr>
              <a:t>Retrieving Data from Multiple Tables</a:t>
            </a:r>
            <a:endParaRPr lang="en-US" dirty="0"/>
          </a:p>
        </p:txBody>
      </p:sp>
      <p:pic>
        <p:nvPicPr>
          <p:cNvPr id="44" name="图片 43" descr="WR[KVSMK~`3LNM%]HMMRN8X"/>
          <p:cNvPicPr>
            <a:picLocks noChangeAspect="1"/>
          </p:cNvPicPr>
          <p:nvPr/>
        </p:nvPicPr>
        <p:blipFill>
          <a:blip r:embed="rId4"/>
          <a:stretch>
            <a:fillRect/>
          </a:stretch>
        </p:blipFill>
        <p:spPr>
          <a:xfrm>
            <a:off x="986790" y="3532505"/>
            <a:ext cx="4933950" cy="2743200"/>
          </a:xfrm>
          <a:prstGeom prst="rect">
            <a:avLst/>
          </a:prstGeom>
        </p:spPr>
      </p:pic>
      <p:graphicFrame>
        <p:nvGraphicFramePr>
          <p:cNvPr id="4" name="Tableau 4"/>
          <p:cNvGraphicFramePr>
            <a:graphicFrameLocks noGrp="1"/>
          </p:cNvGraphicFramePr>
          <p:nvPr>
            <p:custDataLst>
              <p:tags r:id="rId1"/>
            </p:custDataLst>
          </p:nvPr>
        </p:nvGraphicFramePr>
        <p:xfrm>
          <a:off x="6654800" y="3505200"/>
          <a:ext cx="6804025" cy="3119919"/>
        </p:xfrm>
        <a:graphic>
          <a:graphicData uri="http://schemas.openxmlformats.org/drawingml/2006/table">
            <a:tbl>
              <a:tblPr firstRow="1" bandRow="1">
                <a:tableStyleId>{5C22544A-7EE6-4342-B048-85BDC9FD1C3A}</a:tableStyleId>
              </a:tblPr>
              <a:tblGrid>
                <a:gridCol w="932180">
                  <a:extLst>
                    <a:ext uri="{9D8B030D-6E8A-4147-A177-3AD203B41FA5}">
                      <a16:colId xmlns:a16="http://schemas.microsoft.com/office/drawing/2014/main" val="20000"/>
                    </a:ext>
                  </a:extLst>
                </a:gridCol>
                <a:gridCol w="1169035">
                  <a:extLst>
                    <a:ext uri="{9D8B030D-6E8A-4147-A177-3AD203B41FA5}">
                      <a16:colId xmlns:a16="http://schemas.microsoft.com/office/drawing/2014/main" val="20001"/>
                    </a:ext>
                  </a:extLst>
                </a:gridCol>
                <a:gridCol w="941070">
                  <a:extLst>
                    <a:ext uri="{9D8B030D-6E8A-4147-A177-3AD203B41FA5}">
                      <a16:colId xmlns:a16="http://schemas.microsoft.com/office/drawing/2014/main" val="20002"/>
                    </a:ext>
                  </a:extLst>
                </a:gridCol>
                <a:gridCol w="940435">
                  <a:extLst>
                    <a:ext uri="{9D8B030D-6E8A-4147-A177-3AD203B41FA5}">
                      <a16:colId xmlns:a16="http://schemas.microsoft.com/office/drawing/2014/main" val="20003"/>
                    </a:ext>
                  </a:extLst>
                </a:gridCol>
                <a:gridCol w="939800">
                  <a:extLst>
                    <a:ext uri="{9D8B030D-6E8A-4147-A177-3AD203B41FA5}">
                      <a16:colId xmlns:a16="http://schemas.microsoft.com/office/drawing/2014/main" val="20004"/>
                    </a:ext>
                  </a:extLst>
                </a:gridCol>
                <a:gridCol w="941070">
                  <a:extLst>
                    <a:ext uri="{9D8B030D-6E8A-4147-A177-3AD203B41FA5}">
                      <a16:colId xmlns:a16="http://schemas.microsoft.com/office/drawing/2014/main" val="20005"/>
                    </a:ext>
                  </a:extLst>
                </a:gridCol>
                <a:gridCol w="940435">
                  <a:extLst>
                    <a:ext uri="{9D8B030D-6E8A-4147-A177-3AD203B41FA5}">
                      <a16:colId xmlns:a16="http://schemas.microsoft.com/office/drawing/2014/main" val="20006"/>
                    </a:ext>
                  </a:extLst>
                </a:gridCol>
              </a:tblGrid>
              <a:tr h="5816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b="1" kern="1200" dirty="0">
                          <a:solidFill>
                            <a:schemeClr val="tx1"/>
                          </a:solidFill>
                          <a:latin typeface="Lato" panose="020F0502020204030203" pitchFamily="34" charset="77"/>
                          <a:ea typeface="+mn-ea"/>
                          <a:cs typeface="+mn-cs"/>
                        </a:rPr>
                        <a:t>movieid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GB" sz="1600" dirty="0">
                          <a:solidFill>
                            <a:schemeClr val="tx1"/>
                          </a:solidFill>
                          <a:latin typeface="Lato" panose="020F0502020204030203" pitchFamily="34" charset="77"/>
                        </a:rPr>
                        <a:t>title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year_released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country_code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country_name</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fr-FR" sz="1600" dirty="0">
                          <a:solidFill>
                            <a:schemeClr val="tx1"/>
                          </a:solidFill>
                          <a:latin typeface="Inconsolata" pitchFamily="49" charset="0"/>
                          <a:sym typeface="+mn-ea"/>
                        </a:rPr>
                        <a:t>continent</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81660">
                <a:tc>
                  <a:txBody>
                    <a:bodyPr/>
                    <a:lstStyle/>
                    <a:p>
                      <a:r>
                        <a:rPr lang="en-US" altLang="en-GB" sz="1600" dirty="0">
                          <a:solidFill>
                            <a:schemeClr val="tx1"/>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sym typeface="+mn-ea"/>
                        </a:rPr>
                        <a:t>Casablanca</a:t>
                      </a: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pPr>
                        <a:buNone/>
                      </a:pPr>
                      <a:r>
                        <a:rPr lang="en-US" altLang="en-GB" sz="1600" dirty="0">
                          <a:solidFill>
                            <a:schemeClr val="tx1"/>
                          </a:solidFill>
                          <a:latin typeface="Lato" panose="020F0502020204030203" pitchFamily="34" charset="77"/>
                          <a:sym typeface="+mn-ea"/>
                        </a:rPr>
                        <a:t>1942</a:t>
                      </a:r>
                      <a:endParaRPr lang="en-US" altLang="en-GB" sz="1600" dirty="0">
                        <a:solidFill>
                          <a:schemeClr val="tx1"/>
                        </a:solidFill>
                        <a:latin typeface="Lato" panose="020F0502020204030203" pitchFamily="34" charset="77"/>
                      </a:endParaRPr>
                    </a:p>
                    <a:p>
                      <a:pPr>
                        <a:buNone/>
                      </a:pPr>
                      <a:endParaRPr lang="en-US" altLang="en-GB" sz="1600" dirty="0">
                        <a:solidFill>
                          <a:schemeClr val="tx1"/>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United States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America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81025">
                <a:tc>
                  <a:txBody>
                    <a:bodyPr/>
                    <a:lstStyle/>
                    <a:p>
                      <a:r>
                        <a:rPr lang="en-US" altLang="en-GB" sz="1600" dirty="0">
                          <a:solidFill>
                            <a:schemeClr val="tx1"/>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Goodfellas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1990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United States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America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82295">
                <a:tc>
                  <a:txBody>
                    <a:bodyPr/>
                    <a:lstStyle/>
                    <a:p>
                      <a:r>
                        <a:rPr lang="en-US" altLang="en-GB" sz="1600" dirty="0">
                          <a:solidFill>
                            <a:schemeClr val="tx1"/>
                          </a:solidFill>
                          <a:latin typeface="Lato" panose="020F0502020204030203" pitchFamily="34" charset="77"/>
                        </a:rPr>
                        <a:t>3</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Bronenosets Potyomkin</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ru</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1925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ru</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Russia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tc>
                  <a:txBody>
                    <a:bodyPr/>
                    <a:lstStyle/>
                    <a:p>
                      <a:r>
                        <a:rPr lang="en-US" altLang="en-GB" sz="1600" dirty="0">
                          <a:solidFill>
                            <a:schemeClr val="tx1"/>
                          </a:solidFill>
                          <a:latin typeface="Lato" panose="020F0502020204030203" pitchFamily="34" charset="77"/>
                        </a:rPr>
                        <a:t>Europe</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581660">
                <a:tc>
                  <a:txBody>
                    <a:bodyPr/>
                    <a:lstStyle/>
                    <a:p>
                      <a:r>
                        <a:rPr lang="en-US" altLang="en-GB" sz="1600" dirty="0">
                          <a:solidFill>
                            <a:schemeClr val="tx1"/>
                          </a:solidFill>
                          <a:latin typeface="Lato" panose="020F0502020204030203" pitchFamily="34" charset="77"/>
                        </a:rPr>
                        <a:t>4</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Blade Runner</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1982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United States</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tc>
                  <a:txBody>
                    <a:bodyPr/>
                    <a:lstStyle/>
                    <a:p>
                      <a:r>
                        <a:rPr lang="en-US" altLang="en-GB" sz="1600" dirty="0">
                          <a:solidFill>
                            <a:schemeClr val="tx1"/>
                          </a:solidFill>
                          <a:latin typeface="Lato" panose="020F0502020204030203" pitchFamily="34" charset="77"/>
                        </a:rPr>
                        <a:t>America</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25C94E-2E43-6048-829E-712C02E63F93}"/>
              </a:ext>
            </a:extLst>
          </p:cNvPr>
          <p:cNvSpPr>
            <a:spLocks noGrp="1"/>
          </p:cNvSpPr>
          <p:nvPr>
            <p:ph idx="1"/>
          </p:nvPr>
        </p:nvSpPr>
        <p:spPr>
          <a:xfrm>
            <a:off x="838200" y="1981200"/>
            <a:ext cx="6705600" cy="5334000"/>
          </a:xfrm>
        </p:spPr>
        <p:txBody>
          <a:bodyPr/>
          <a:lstStyle/>
          <a:p>
            <a:r>
              <a:rPr lang="en-US" dirty="0"/>
              <a:t>What if we do not specify the column?</a:t>
            </a:r>
          </a:p>
          <a:p>
            <a:pPr lvl="1"/>
            <a:r>
              <a:rPr lang="en-US" dirty="0"/>
              <a:t>Natural join </a:t>
            </a:r>
            <a:r>
              <a:rPr lang="en-US" altLang="zh-CN" dirty="0"/>
              <a:t>(same name &amp; same type &amp; only one column in each table)</a:t>
            </a:r>
          </a:p>
          <a:p>
            <a:pPr lvl="1"/>
            <a:endParaRPr lang="en-US" dirty="0"/>
          </a:p>
        </p:txBody>
      </p:sp>
      <p:sp>
        <p:nvSpPr>
          <p:cNvPr id="3" name="Title 2">
            <a:extLst>
              <a:ext uri="{FF2B5EF4-FFF2-40B4-BE49-F238E27FC236}">
                <a16:creationId xmlns:a16="http://schemas.microsoft.com/office/drawing/2014/main" id="{E45CBBB2-1A68-3E45-8991-7D07BD3EE9F2}"/>
              </a:ext>
            </a:extLst>
          </p:cNvPr>
          <p:cNvSpPr>
            <a:spLocks noGrp="1"/>
          </p:cNvSpPr>
          <p:nvPr>
            <p:ph type="title"/>
          </p:nvPr>
        </p:nvSpPr>
        <p:spPr/>
        <p:txBody>
          <a:bodyPr/>
          <a:lstStyle/>
          <a:p>
            <a:r>
              <a:rPr lang="en-CN" dirty="0"/>
              <a:t>Natural Join</a:t>
            </a:r>
          </a:p>
        </p:txBody>
      </p:sp>
      <p:pic>
        <p:nvPicPr>
          <p:cNvPr id="10" name="Picture 9">
            <a:extLst>
              <a:ext uri="{FF2B5EF4-FFF2-40B4-BE49-F238E27FC236}">
                <a16:creationId xmlns:a16="http://schemas.microsoft.com/office/drawing/2014/main" id="{E88E4A2E-E912-4F4E-8B12-34F1B82C08B3}"/>
              </a:ext>
            </a:extLst>
          </p:cNvPr>
          <p:cNvPicPr>
            <a:picLocks noChangeAspect="1"/>
          </p:cNvPicPr>
          <p:nvPr/>
        </p:nvPicPr>
        <p:blipFill>
          <a:blip r:embed="rId2"/>
          <a:stretch>
            <a:fillRect/>
          </a:stretch>
        </p:blipFill>
        <p:spPr>
          <a:xfrm>
            <a:off x="7315200" y="1295400"/>
            <a:ext cx="7061200" cy="4043859"/>
          </a:xfrm>
          <a:prstGeom prst="rect">
            <a:avLst/>
          </a:prstGeom>
        </p:spPr>
      </p:pic>
    </p:spTree>
    <p:extLst>
      <p:ext uri="{BB962C8B-B14F-4D97-AF65-F5344CB8AC3E}">
        <p14:creationId xmlns:p14="http://schemas.microsoft.com/office/powerpoint/2010/main" val="378867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25C94E-2E43-6048-829E-712C02E63F93}"/>
              </a:ext>
            </a:extLst>
          </p:cNvPr>
          <p:cNvSpPr>
            <a:spLocks noGrp="1"/>
          </p:cNvSpPr>
          <p:nvPr>
            <p:ph idx="1"/>
          </p:nvPr>
        </p:nvSpPr>
        <p:spPr>
          <a:xfrm>
            <a:off x="838200" y="1981200"/>
            <a:ext cx="6705600" cy="5334000"/>
          </a:xfrm>
        </p:spPr>
        <p:txBody>
          <a:bodyPr/>
          <a:lstStyle/>
          <a:p>
            <a:r>
              <a:rPr lang="en-US" altLang="zh-CN" dirty="0"/>
              <a:t>What if we do not specify the column?</a:t>
            </a:r>
          </a:p>
          <a:p>
            <a:pPr lvl="1"/>
            <a:r>
              <a:rPr lang="en-US" altLang="zh-CN" dirty="0"/>
              <a:t>Natural join (same name &amp; same type &amp; only one column in each table)</a:t>
            </a:r>
          </a:p>
          <a:p>
            <a:r>
              <a:rPr lang="en-US" altLang="zh-CN" dirty="0"/>
              <a:t>Use </a:t>
            </a:r>
            <a:r>
              <a:rPr lang="en-US" altLang="zh-CN" dirty="0">
                <a:solidFill>
                  <a:srgbClr val="A2424F"/>
                </a:solidFill>
                <a:latin typeface="Consolas" panose="020B0609020204030204" pitchFamily="49" charset="0"/>
                <a:cs typeface="Consolas" panose="020B0609020204030204" pitchFamily="49" charset="0"/>
              </a:rPr>
              <a:t>using</a:t>
            </a:r>
            <a:r>
              <a:rPr lang="en-US" altLang="zh-CN" dirty="0"/>
              <a:t> to specify the column with the same name (NOT necessarily same type)</a:t>
            </a:r>
          </a:p>
          <a:p>
            <a:r>
              <a:rPr lang="en-US" altLang="zh-CN" dirty="0"/>
              <a:t>“</a:t>
            </a:r>
            <a:r>
              <a:rPr lang="en-US" altLang="zh-CN" i="1" dirty="0"/>
              <a:t>If a column has the same name, then we should join on it</a:t>
            </a:r>
            <a:r>
              <a:rPr lang="en-US" altLang="zh-CN" dirty="0"/>
              <a:t>”</a:t>
            </a:r>
          </a:p>
          <a:p>
            <a:pPr lvl="1"/>
            <a:r>
              <a:rPr lang="en-US" altLang="zh-CN" dirty="0"/>
              <a:t>Bad idea!</a:t>
            </a:r>
          </a:p>
          <a:p>
            <a:pPr lvl="1"/>
            <a:r>
              <a:rPr lang="en-US" altLang="zh-CN" dirty="0"/>
              <a:t>Same name != Same semantic</a:t>
            </a:r>
          </a:p>
        </p:txBody>
      </p:sp>
      <p:sp>
        <p:nvSpPr>
          <p:cNvPr id="3" name="Title 2">
            <a:extLst>
              <a:ext uri="{FF2B5EF4-FFF2-40B4-BE49-F238E27FC236}">
                <a16:creationId xmlns:a16="http://schemas.microsoft.com/office/drawing/2014/main" id="{E45CBBB2-1A68-3E45-8991-7D07BD3EE9F2}"/>
              </a:ext>
            </a:extLst>
          </p:cNvPr>
          <p:cNvSpPr>
            <a:spLocks noGrp="1"/>
          </p:cNvSpPr>
          <p:nvPr>
            <p:ph type="title"/>
          </p:nvPr>
        </p:nvSpPr>
        <p:spPr/>
        <p:txBody>
          <a:bodyPr/>
          <a:lstStyle/>
          <a:p>
            <a:r>
              <a:rPr lang="en-CN" dirty="0"/>
              <a:t>Natural Join</a:t>
            </a:r>
          </a:p>
        </p:txBody>
      </p:sp>
      <p:pic>
        <p:nvPicPr>
          <p:cNvPr id="6" name="Picture 5">
            <a:extLst>
              <a:ext uri="{FF2B5EF4-FFF2-40B4-BE49-F238E27FC236}">
                <a16:creationId xmlns:a16="http://schemas.microsoft.com/office/drawing/2014/main" id="{59312066-943C-5CEC-8362-397581CF300D}"/>
              </a:ext>
            </a:extLst>
          </p:cNvPr>
          <p:cNvPicPr>
            <a:picLocks noChangeAspect="1"/>
          </p:cNvPicPr>
          <p:nvPr/>
        </p:nvPicPr>
        <p:blipFill>
          <a:blip r:embed="rId3"/>
          <a:stretch>
            <a:fillRect/>
          </a:stretch>
        </p:blipFill>
        <p:spPr>
          <a:xfrm>
            <a:off x="7315200" y="1295400"/>
            <a:ext cx="7061200" cy="4043859"/>
          </a:xfrm>
          <a:prstGeom prst="rect">
            <a:avLst/>
          </a:prstGeom>
        </p:spPr>
      </p:pic>
    </p:spTree>
    <p:extLst>
      <p:ext uri="{BB962C8B-B14F-4D97-AF65-F5344CB8AC3E}">
        <p14:creationId xmlns:p14="http://schemas.microsoft.com/office/powerpoint/2010/main" val="3588744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14988B-5675-2C4B-889F-E7863C02D2BD}"/>
              </a:ext>
            </a:extLst>
          </p:cNvPr>
          <p:cNvPicPr>
            <a:picLocks noChangeAspect="1"/>
          </p:cNvPicPr>
          <p:nvPr/>
        </p:nvPicPr>
        <p:blipFill>
          <a:blip r:embed="rId3"/>
          <a:stretch>
            <a:fillRect/>
          </a:stretch>
        </p:blipFill>
        <p:spPr>
          <a:xfrm>
            <a:off x="7333147" y="1295400"/>
            <a:ext cx="7043253" cy="5181600"/>
          </a:xfrm>
          <a:prstGeom prst="rect">
            <a:avLst/>
          </a:prstGeom>
        </p:spPr>
      </p:pic>
      <p:sp>
        <p:nvSpPr>
          <p:cNvPr id="2" name="Content Placeholder 1">
            <a:extLst>
              <a:ext uri="{FF2B5EF4-FFF2-40B4-BE49-F238E27FC236}">
                <a16:creationId xmlns:a16="http://schemas.microsoft.com/office/drawing/2014/main" id="{44F78E33-C3E8-5845-8C18-197A49AA45D9}"/>
              </a:ext>
            </a:extLst>
          </p:cNvPr>
          <p:cNvSpPr>
            <a:spLocks noGrp="1"/>
          </p:cNvSpPr>
          <p:nvPr>
            <p:ph idx="1"/>
          </p:nvPr>
        </p:nvSpPr>
        <p:spPr>
          <a:xfrm>
            <a:off x="838200" y="1981200"/>
            <a:ext cx="6705600" cy="5334000"/>
          </a:xfrm>
        </p:spPr>
        <p:txBody>
          <a:bodyPr/>
          <a:lstStyle/>
          <a:p>
            <a:r>
              <a:rPr lang="en-US" dirty="0"/>
              <a:t>What if we do not specify the column?</a:t>
            </a:r>
          </a:p>
          <a:p>
            <a:pPr lvl="1"/>
            <a:r>
              <a:rPr lang="en-US" dirty="0"/>
              <a:t>Natural join </a:t>
            </a:r>
            <a:r>
              <a:rPr lang="en-US" altLang="zh-CN" dirty="0"/>
              <a:t>(same name &amp; same type)</a:t>
            </a:r>
          </a:p>
          <a:p>
            <a:r>
              <a:rPr lang="en-US" altLang="zh-CN" dirty="0"/>
              <a:t>Use </a:t>
            </a:r>
            <a:r>
              <a:rPr lang="en-US" altLang="zh-CN" dirty="0">
                <a:solidFill>
                  <a:srgbClr val="A2424F"/>
                </a:solidFill>
                <a:latin typeface="Consolas" panose="020B0609020204030204" pitchFamily="49" charset="0"/>
                <a:cs typeface="Consolas" panose="020B0609020204030204" pitchFamily="49" charset="0"/>
              </a:rPr>
              <a:t>using</a:t>
            </a:r>
            <a:r>
              <a:rPr lang="en-US" altLang="zh-CN" dirty="0"/>
              <a:t> to specify the column with the same name (NOT necessarily same type)</a:t>
            </a:r>
            <a:endParaRPr lang="en-US" dirty="0"/>
          </a:p>
          <a:p>
            <a:r>
              <a:rPr lang="en-US" dirty="0"/>
              <a:t>“</a:t>
            </a:r>
            <a:r>
              <a:rPr lang="en-US" i="1" dirty="0"/>
              <a:t>If a column has the same name, then we should join on it</a:t>
            </a:r>
            <a:r>
              <a:rPr lang="en-US" dirty="0"/>
              <a:t>”</a:t>
            </a:r>
          </a:p>
          <a:p>
            <a:pPr lvl="1"/>
            <a:r>
              <a:rPr lang="en-US" dirty="0"/>
              <a:t>Bad idea!</a:t>
            </a:r>
          </a:p>
          <a:p>
            <a:pPr lvl="1"/>
            <a:r>
              <a:rPr lang="en-US" dirty="0"/>
              <a:t>Same name != Same semantic</a:t>
            </a:r>
          </a:p>
        </p:txBody>
      </p:sp>
      <p:sp>
        <p:nvSpPr>
          <p:cNvPr id="3" name="Title 2">
            <a:extLst>
              <a:ext uri="{FF2B5EF4-FFF2-40B4-BE49-F238E27FC236}">
                <a16:creationId xmlns:a16="http://schemas.microsoft.com/office/drawing/2014/main" id="{24180FDC-2077-5344-96BD-DBC180A2CAAC}"/>
              </a:ext>
            </a:extLst>
          </p:cNvPr>
          <p:cNvSpPr>
            <a:spLocks noGrp="1"/>
          </p:cNvSpPr>
          <p:nvPr>
            <p:ph type="title"/>
          </p:nvPr>
        </p:nvSpPr>
        <p:spPr/>
        <p:txBody>
          <a:bodyPr/>
          <a:lstStyle/>
          <a:p>
            <a:r>
              <a:rPr lang="en-CN" dirty="0"/>
              <a:t>Natural Join</a:t>
            </a:r>
          </a:p>
        </p:txBody>
      </p:sp>
      <p:sp>
        <p:nvSpPr>
          <p:cNvPr id="6" name="Rectangle 5">
            <a:extLst>
              <a:ext uri="{FF2B5EF4-FFF2-40B4-BE49-F238E27FC236}">
                <a16:creationId xmlns:a16="http://schemas.microsoft.com/office/drawing/2014/main" id="{042CCA54-B8F8-4D4E-8704-6F5033A334B8}"/>
              </a:ext>
            </a:extLst>
          </p:cNvPr>
          <p:cNvSpPr/>
          <p:nvPr/>
        </p:nvSpPr>
        <p:spPr bwMode="auto">
          <a:xfrm>
            <a:off x="7781848" y="4648200"/>
            <a:ext cx="6145849" cy="9906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9" name="Rectangle 8">
            <a:extLst>
              <a:ext uri="{FF2B5EF4-FFF2-40B4-BE49-F238E27FC236}">
                <a16:creationId xmlns:a16="http://schemas.microsoft.com/office/drawing/2014/main" id="{8CA9FD8F-FA13-6D41-B1AA-F80AB5E2F6A2}"/>
              </a:ext>
            </a:extLst>
          </p:cNvPr>
          <p:cNvSpPr/>
          <p:nvPr/>
        </p:nvSpPr>
        <p:spPr bwMode="auto">
          <a:xfrm>
            <a:off x="11295547" y="5254337"/>
            <a:ext cx="2209800" cy="308263"/>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81347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6324600" cy="5334000"/>
          </a:xfrm>
        </p:spPr>
        <p:txBody>
          <a:bodyPr/>
          <a:lstStyle/>
          <a:p>
            <a:r>
              <a:rPr lang="en-US" altLang="zh-CN" dirty="0">
                <a:cs typeface="Lato" panose="020F0502020204030203" pitchFamily="34" charset="0"/>
                <a:sym typeface="+mn-ea"/>
              </a:rPr>
              <a:t>The result of the query is in fact </a:t>
            </a:r>
            <a:r>
              <a:rPr lang="en-US" altLang="zh-CN" u="sng" dirty="0">
                <a:cs typeface="Lato" panose="020F0502020204030203" pitchFamily="34" charset="0"/>
                <a:sym typeface="+mn-ea"/>
              </a:rPr>
              <a:t>completely uninteresting</a:t>
            </a:r>
          </a:p>
          <a:p>
            <a:pPr lvl="1"/>
            <a:r>
              <a:rPr lang="en-US" altLang="zh-CN" dirty="0">
                <a:cs typeface="Lato" panose="020F0502020204030203" pitchFamily="34" charset="0"/>
                <a:sym typeface="+mn-ea"/>
              </a:rPr>
              <a:t>Whenever we are only interested in countries in table movies, there can be only either of two reasons:</a:t>
            </a:r>
          </a:p>
          <a:p>
            <a:pPr lvl="2"/>
            <a:r>
              <a:rPr lang="en-US" altLang="zh-CN" dirty="0">
                <a:cs typeface="Lato" panose="020F0502020204030203" pitchFamily="34" charset="0"/>
                <a:sym typeface="+mn-ea"/>
              </a:rPr>
              <a:t>See </a:t>
            </a:r>
            <a:r>
              <a:rPr lang="en-US" altLang="zh-CN" dirty="0">
                <a:solidFill>
                  <a:srgbClr val="A2424F"/>
                </a:solidFill>
                <a:cs typeface="Lato" panose="020F0502020204030203" pitchFamily="34" charset="0"/>
                <a:sym typeface="+mn-ea"/>
              </a:rPr>
              <a:t>a list of countries</a:t>
            </a:r>
            <a:r>
              <a:rPr lang="en-US" altLang="zh-CN" dirty="0">
                <a:cs typeface="Lato" panose="020F0502020204030203" pitchFamily="34" charset="0"/>
                <a:sym typeface="+mn-ea"/>
              </a:rPr>
              <a:t> that </a:t>
            </a:r>
            <a:r>
              <a:rPr lang="en-US" altLang="zh-CN" u="sng" dirty="0">
                <a:cs typeface="Lato" panose="020F0502020204030203" pitchFamily="34" charset="0"/>
                <a:sym typeface="+mn-ea"/>
              </a:rPr>
              <a:t>have movies</a:t>
            </a:r>
          </a:p>
          <a:p>
            <a:pPr lvl="2"/>
            <a:r>
              <a:rPr lang="en-US" altLang="zh-CN" dirty="0">
                <a:cs typeface="Lato" panose="020F0502020204030203" pitchFamily="34" charset="0"/>
                <a:sym typeface="+mn-ea"/>
              </a:rPr>
              <a:t>Or, for instance, see </a:t>
            </a:r>
            <a:r>
              <a:rPr lang="en-US" altLang="zh-CN" dirty="0">
                <a:solidFill>
                  <a:srgbClr val="A2424F"/>
                </a:solidFill>
                <a:cs typeface="Lato" panose="020F0502020204030203" pitchFamily="34" charset="0"/>
                <a:sym typeface="+mn-ea"/>
              </a:rPr>
              <a:t>which countries appear most often</a:t>
            </a:r>
            <a:endParaRPr lang="zh-CN" altLang="en-US" dirty="0">
              <a:solidFill>
                <a:srgbClr val="A2424F"/>
              </a:solidFill>
              <a:cs typeface="Lato" panose="020F0502020204030203" pitchFamily="34" charset="0"/>
            </a:endParaRPr>
          </a:p>
          <a:p>
            <a:endParaRPr lang="en-US" dirty="0">
              <a:cs typeface="Lato" panose="020F0502020204030203" pitchFamily="34" charset="0"/>
            </a:endParaRPr>
          </a:p>
        </p:txBody>
      </p:sp>
      <p:sp>
        <p:nvSpPr>
          <p:cNvPr id="3" name="Title 2"/>
          <p:cNvSpPr>
            <a:spLocks noGrp="1"/>
          </p:cNvSpPr>
          <p:nvPr>
            <p:ph type="title"/>
          </p:nvPr>
        </p:nvSpPr>
        <p:spPr/>
        <p:txBody>
          <a:bodyPr/>
          <a:lstStyle/>
          <a:p>
            <a:r>
              <a:rPr lang="en-US" dirty="0"/>
              <a:t>Distinct</a:t>
            </a:r>
          </a:p>
        </p:txBody>
      </p:sp>
      <p:pic>
        <p:nvPicPr>
          <p:cNvPr id="12" name="Picture 11">
            <a:extLst>
              <a:ext uri="{FF2B5EF4-FFF2-40B4-BE49-F238E27FC236}">
                <a16:creationId xmlns:a16="http://schemas.microsoft.com/office/drawing/2014/main" id="{C71A8E41-E5AE-9D52-63B7-C7465CB80C85}"/>
              </a:ext>
            </a:extLst>
          </p:cNvPr>
          <p:cNvPicPr>
            <a:picLocks noChangeAspect="1"/>
          </p:cNvPicPr>
          <p:nvPr/>
        </p:nvPicPr>
        <p:blipFill>
          <a:blip r:embed="rId3"/>
          <a:stretch>
            <a:fillRect/>
          </a:stretch>
        </p:blipFill>
        <p:spPr>
          <a:xfrm>
            <a:off x="7759918" y="773387"/>
            <a:ext cx="2247900" cy="7061200"/>
          </a:xfrm>
          <a:prstGeom prst="rect">
            <a:avLst/>
          </a:prstGeom>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BAACCC78-3574-05AC-D2AA-54FB93A440D7}"/>
              </a:ext>
            </a:extLst>
          </p:cNvPr>
          <p:cNvSpPr/>
          <p:nvPr/>
        </p:nvSpPr>
        <p:spPr bwMode="auto">
          <a:xfrm>
            <a:off x="7759918" y="2758907"/>
            <a:ext cx="2209800" cy="308263"/>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4" name="Rectangle 13">
            <a:extLst>
              <a:ext uri="{FF2B5EF4-FFF2-40B4-BE49-F238E27FC236}">
                <a16:creationId xmlns:a16="http://schemas.microsoft.com/office/drawing/2014/main" id="{74ACDE89-B98E-CD35-86C7-2A899751B7AD}"/>
              </a:ext>
            </a:extLst>
          </p:cNvPr>
          <p:cNvSpPr/>
          <p:nvPr/>
        </p:nvSpPr>
        <p:spPr bwMode="auto">
          <a:xfrm>
            <a:off x="7759918" y="4986952"/>
            <a:ext cx="2209800" cy="308263"/>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5" name="Rectangle 14">
            <a:extLst>
              <a:ext uri="{FF2B5EF4-FFF2-40B4-BE49-F238E27FC236}">
                <a16:creationId xmlns:a16="http://schemas.microsoft.com/office/drawing/2014/main" id="{BD3CA2FF-E81A-A71D-6DD2-08D7CAFFB02E}"/>
              </a:ext>
            </a:extLst>
          </p:cNvPr>
          <p:cNvSpPr/>
          <p:nvPr/>
        </p:nvSpPr>
        <p:spPr bwMode="auto">
          <a:xfrm>
            <a:off x="7759918" y="5849836"/>
            <a:ext cx="2209800" cy="308263"/>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
        <p:nvSpPr>
          <p:cNvPr id="16" name="Rectangle 15">
            <a:extLst>
              <a:ext uri="{FF2B5EF4-FFF2-40B4-BE49-F238E27FC236}">
                <a16:creationId xmlns:a16="http://schemas.microsoft.com/office/drawing/2014/main" id="{4D56D84F-2970-8097-B6B0-16F6043FD423}"/>
              </a:ext>
            </a:extLst>
          </p:cNvPr>
          <p:cNvSpPr/>
          <p:nvPr/>
        </p:nvSpPr>
        <p:spPr>
          <a:xfrm>
            <a:off x="10407519" y="2672771"/>
            <a:ext cx="3566165" cy="1631216"/>
          </a:xfrm>
          <a:prstGeom prst="rect">
            <a:avLst/>
          </a:prstGeom>
        </p:spPr>
        <p:txBody>
          <a:bodyPr wrap="square">
            <a:spAutoFit/>
          </a:bodyPr>
          <a:lstStyle/>
          <a:p>
            <a:r>
              <a:rPr lang="en-US" altLang="zh-CN" sz="2000" dirty="0">
                <a:solidFill>
                  <a:srgbClr val="A2424F"/>
                </a:solidFill>
                <a:latin typeface="Lato" panose="020F0502020204030203" pitchFamily="34" charset="77"/>
                <a:cs typeface="Consolas" panose="020B0609020204030204" pitchFamily="49" charset="0"/>
              </a:rPr>
              <a:t>Duplicated country codes in the query result</a:t>
            </a:r>
          </a:p>
          <a:p>
            <a:pPr marL="342900" indent="-342900">
              <a:buFont typeface="Arial" panose="020B0604020202020204" pitchFamily="34" charset="0"/>
              <a:buChar char="•"/>
            </a:pPr>
            <a:r>
              <a:rPr lang="en-US" altLang="zh-CN" sz="2000" dirty="0">
                <a:solidFill>
                  <a:schemeClr val="tx1">
                    <a:lumMod val="75000"/>
                    <a:lumOff val="25000"/>
                  </a:schemeClr>
                </a:solidFill>
                <a:latin typeface="Lato" panose="020F0502020204030203" pitchFamily="34" charset="77"/>
              </a:rPr>
              <a:t>But their original rows are not considered duplicated tuples</a:t>
            </a:r>
          </a:p>
        </p:txBody>
      </p:sp>
    </p:spTree>
    <p:extLst>
      <p:ext uri="{BB962C8B-B14F-4D97-AF65-F5344CB8AC3E}">
        <p14:creationId xmlns:p14="http://schemas.microsoft.com/office/powerpoint/2010/main" val="696955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210357-1917-7543-9554-F306F94E8E72}"/>
              </a:ext>
            </a:extLst>
          </p:cNvPr>
          <p:cNvSpPr>
            <a:spLocks noGrp="1"/>
          </p:cNvSpPr>
          <p:nvPr>
            <p:ph idx="1"/>
          </p:nvPr>
        </p:nvSpPr>
        <p:spPr>
          <a:xfrm>
            <a:off x="838200" y="1981200"/>
            <a:ext cx="5486400" cy="5334000"/>
          </a:xfrm>
        </p:spPr>
        <p:txBody>
          <a:bodyPr/>
          <a:lstStyle/>
          <a:p>
            <a:r>
              <a:rPr lang="en-CN" dirty="0"/>
              <a:t>It is preferred not to depend on how database designers name their columns</a:t>
            </a:r>
          </a:p>
          <a:p>
            <a:pPr lvl="1"/>
            <a:r>
              <a:rPr lang="en-CN" dirty="0"/>
              <a:t>It can be a good practice to use a single (and sometimes straightforward) syntax that works all the time</a:t>
            </a:r>
          </a:p>
        </p:txBody>
      </p:sp>
      <p:sp>
        <p:nvSpPr>
          <p:cNvPr id="3" name="Title 2">
            <a:extLst>
              <a:ext uri="{FF2B5EF4-FFF2-40B4-BE49-F238E27FC236}">
                <a16:creationId xmlns:a16="http://schemas.microsoft.com/office/drawing/2014/main" id="{848D8AA1-B62B-A64C-B736-1BFFFB430CB6}"/>
              </a:ext>
            </a:extLst>
          </p:cNvPr>
          <p:cNvSpPr>
            <a:spLocks noGrp="1"/>
          </p:cNvSpPr>
          <p:nvPr>
            <p:ph type="title"/>
          </p:nvPr>
        </p:nvSpPr>
        <p:spPr/>
        <p:txBody>
          <a:bodyPr/>
          <a:lstStyle/>
          <a:p>
            <a:r>
              <a:rPr lang="en-CN" dirty="0"/>
              <a:t>(Maybe) A Good Practice in Writing Queries</a:t>
            </a:r>
          </a:p>
        </p:txBody>
      </p:sp>
      <p:pic>
        <p:nvPicPr>
          <p:cNvPr id="5" name="Picture 4">
            <a:extLst>
              <a:ext uri="{FF2B5EF4-FFF2-40B4-BE49-F238E27FC236}">
                <a16:creationId xmlns:a16="http://schemas.microsoft.com/office/drawing/2014/main" id="{4A3C6FA1-EFC2-174A-A8AC-3EBC25C6BF2B}"/>
              </a:ext>
            </a:extLst>
          </p:cNvPr>
          <p:cNvPicPr>
            <a:picLocks noChangeAspect="1"/>
          </p:cNvPicPr>
          <p:nvPr/>
        </p:nvPicPr>
        <p:blipFill>
          <a:blip r:embed="rId3"/>
          <a:srcRect/>
          <a:stretch/>
        </p:blipFill>
        <p:spPr>
          <a:xfrm>
            <a:off x="6172200" y="1670674"/>
            <a:ext cx="7950768" cy="5775314"/>
          </a:xfrm>
          <a:prstGeom prst="rect">
            <a:avLst/>
          </a:prstGeom>
        </p:spPr>
      </p:pic>
      <p:sp>
        <p:nvSpPr>
          <p:cNvPr id="6" name="Rectangle 5">
            <a:extLst>
              <a:ext uri="{FF2B5EF4-FFF2-40B4-BE49-F238E27FC236}">
                <a16:creationId xmlns:a16="http://schemas.microsoft.com/office/drawing/2014/main" id="{529A8899-7041-F74B-812D-536EC4E2B646}"/>
              </a:ext>
            </a:extLst>
          </p:cNvPr>
          <p:cNvSpPr/>
          <p:nvPr/>
        </p:nvSpPr>
        <p:spPr bwMode="auto">
          <a:xfrm>
            <a:off x="1828800" y="5715000"/>
            <a:ext cx="3581400" cy="762000"/>
          </a:xfrm>
          <a:prstGeom prst="rect">
            <a:avLst/>
          </a:prstGeom>
          <a:solidFill>
            <a:schemeClr val="accent2">
              <a:lumMod val="40000"/>
              <a:lumOff val="60000"/>
            </a:schemeClr>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algn="ctr"/>
            <a:r>
              <a:rPr lang="en-US" sz="2800" b="1" i="1" dirty="0">
                <a:solidFill>
                  <a:schemeClr val="tx1">
                    <a:lumMod val="75000"/>
                    <a:lumOff val="25000"/>
                  </a:schemeClr>
                </a:solidFill>
                <a:latin typeface="Lato" panose="020F0502020204030203" pitchFamily="34" charset="77"/>
              </a:rPr>
              <a:t>Keep it simply stupid</a:t>
            </a:r>
            <a:endParaRPr kumimoji="0" lang="en-CN" sz="2800" b="1" i="1" u="none" strike="noStrike" cap="none" normalizeH="0" baseline="0" dirty="0">
              <a:ln>
                <a:noFill/>
              </a:ln>
              <a:solidFill>
                <a:schemeClr val="tx1">
                  <a:lumMod val="75000"/>
                  <a:lumOff val="25000"/>
                </a:schemeClr>
              </a:solidFill>
              <a:effectLst/>
              <a:latin typeface="Lato" panose="020F0502020204030203" pitchFamily="34" charset="77"/>
              <a:cs typeface="MS PGothic" panose="020B0600070205080204" pitchFamily="34" charset="-128"/>
            </a:endParaRPr>
          </a:p>
        </p:txBody>
      </p:sp>
      <p:pic>
        <p:nvPicPr>
          <p:cNvPr id="7" name="图片 6">
            <a:extLst>
              <a:ext uri="{FF2B5EF4-FFF2-40B4-BE49-F238E27FC236}">
                <a16:creationId xmlns:a16="http://schemas.microsoft.com/office/drawing/2014/main" id="{946D9A07-191B-71CA-B153-A79D3FD700E0}"/>
              </a:ext>
            </a:extLst>
          </p:cNvPr>
          <p:cNvPicPr>
            <a:picLocks noChangeAspect="1"/>
          </p:cNvPicPr>
          <p:nvPr/>
        </p:nvPicPr>
        <p:blipFill>
          <a:blip r:embed="rId4"/>
          <a:stretch>
            <a:fillRect/>
          </a:stretch>
        </p:blipFill>
        <p:spPr>
          <a:xfrm>
            <a:off x="7467600" y="5982630"/>
            <a:ext cx="228600" cy="189570"/>
          </a:xfrm>
          <a:prstGeom prst="rect">
            <a:avLst/>
          </a:prstGeom>
        </p:spPr>
      </p:pic>
    </p:spTree>
    <p:extLst>
      <p:ext uri="{BB962C8B-B14F-4D97-AF65-F5344CB8AC3E}">
        <p14:creationId xmlns:p14="http://schemas.microsoft.com/office/powerpoint/2010/main" val="2111544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27CE6-E130-8646-9866-6196B8F6ADE2}"/>
              </a:ext>
            </a:extLst>
          </p:cNvPr>
          <p:cNvSpPr>
            <a:spLocks noGrp="1"/>
          </p:cNvSpPr>
          <p:nvPr>
            <p:ph idx="1"/>
          </p:nvPr>
        </p:nvSpPr>
        <p:spPr/>
        <p:txBody>
          <a:bodyPr/>
          <a:lstStyle/>
          <a:p>
            <a:r>
              <a:rPr lang="en-CN" dirty="0"/>
              <a:t>Join the same table together</a:t>
            </a:r>
          </a:p>
          <a:p>
            <a:pPr lvl="1"/>
            <a:r>
              <a:rPr lang="en-CN" dirty="0"/>
              <a:t>For example: How can we find all the pairs of people with the same first name?</a:t>
            </a:r>
          </a:p>
        </p:txBody>
      </p:sp>
      <p:sp>
        <p:nvSpPr>
          <p:cNvPr id="3" name="Title 2">
            <a:extLst>
              <a:ext uri="{FF2B5EF4-FFF2-40B4-BE49-F238E27FC236}">
                <a16:creationId xmlns:a16="http://schemas.microsoft.com/office/drawing/2014/main" id="{9D3AE3BC-7AF8-C246-83CA-8459094F694E}"/>
              </a:ext>
            </a:extLst>
          </p:cNvPr>
          <p:cNvSpPr>
            <a:spLocks noGrp="1"/>
          </p:cNvSpPr>
          <p:nvPr>
            <p:ph type="title"/>
          </p:nvPr>
        </p:nvSpPr>
        <p:spPr/>
        <p:txBody>
          <a:bodyPr/>
          <a:lstStyle/>
          <a:p>
            <a:r>
              <a:rPr lang="en-CN" dirty="0"/>
              <a:t>Self Join</a:t>
            </a:r>
          </a:p>
        </p:txBody>
      </p:sp>
    </p:spTree>
    <p:extLst>
      <p:ext uri="{BB962C8B-B14F-4D97-AF65-F5344CB8AC3E}">
        <p14:creationId xmlns:p14="http://schemas.microsoft.com/office/powerpoint/2010/main" val="1980790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27CE6-E130-8646-9866-6196B8F6ADE2}"/>
              </a:ext>
            </a:extLst>
          </p:cNvPr>
          <p:cNvSpPr>
            <a:spLocks noGrp="1"/>
          </p:cNvSpPr>
          <p:nvPr>
            <p:ph idx="1"/>
          </p:nvPr>
        </p:nvSpPr>
        <p:spPr/>
        <p:txBody>
          <a:bodyPr/>
          <a:lstStyle/>
          <a:p>
            <a:r>
              <a:rPr lang="en-CN" dirty="0"/>
              <a:t>Join the same table together</a:t>
            </a:r>
          </a:p>
          <a:p>
            <a:pPr lvl="1"/>
            <a:r>
              <a:rPr lang="en-CN" dirty="0"/>
              <a:t>For example: How can we find all the pairs of people with the same first name?</a:t>
            </a:r>
          </a:p>
        </p:txBody>
      </p:sp>
      <p:sp>
        <p:nvSpPr>
          <p:cNvPr id="3" name="Title 2">
            <a:extLst>
              <a:ext uri="{FF2B5EF4-FFF2-40B4-BE49-F238E27FC236}">
                <a16:creationId xmlns:a16="http://schemas.microsoft.com/office/drawing/2014/main" id="{9D3AE3BC-7AF8-C246-83CA-8459094F694E}"/>
              </a:ext>
            </a:extLst>
          </p:cNvPr>
          <p:cNvSpPr>
            <a:spLocks noGrp="1"/>
          </p:cNvSpPr>
          <p:nvPr>
            <p:ph type="title"/>
          </p:nvPr>
        </p:nvSpPr>
        <p:spPr/>
        <p:txBody>
          <a:bodyPr/>
          <a:lstStyle/>
          <a:p>
            <a:r>
              <a:rPr lang="en-CN" dirty="0"/>
              <a:t>Self Join</a:t>
            </a:r>
          </a:p>
        </p:txBody>
      </p:sp>
      <p:pic>
        <p:nvPicPr>
          <p:cNvPr id="5" name="Picture 4">
            <a:extLst>
              <a:ext uri="{FF2B5EF4-FFF2-40B4-BE49-F238E27FC236}">
                <a16:creationId xmlns:a16="http://schemas.microsoft.com/office/drawing/2014/main" id="{729ECDD1-BB18-3F4B-920D-301BF6BEA6E3}"/>
              </a:ext>
            </a:extLst>
          </p:cNvPr>
          <p:cNvPicPr>
            <a:picLocks noChangeAspect="1"/>
          </p:cNvPicPr>
          <p:nvPr/>
        </p:nvPicPr>
        <p:blipFill>
          <a:blip r:embed="rId2"/>
          <a:stretch>
            <a:fillRect/>
          </a:stretch>
        </p:blipFill>
        <p:spPr>
          <a:xfrm>
            <a:off x="854674" y="3003521"/>
            <a:ext cx="12921052" cy="3244879"/>
          </a:xfrm>
          <a:prstGeom prst="rect">
            <a:avLst/>
          </a:prstGeom>
        </p:spPr>
      </p:pic>
      <p:sp>
        <p:nvSpPr>
          <p:cNvPr id="7" name="Rectangle 6">
            <a:extLst>
              <a:ext uri="{FF2B5EF4-FFF2-40B4-BE49-F238E27FC236}">
                <a16:creationId xmlns:a16="http://schemas.microsoft.com/office/drawing/2014/main" id="{F0944593-ED8D-A844-9C7E-410A08AB8433}"/>
              </a:ext>
            </a:extLst>
          </p:cNvPr>
          <p:cNvSpPr/>
          <p:nvPr/>
        </p:nvSpPr>
        <p:spPr bwMode="auto">
          <a:xfrm>
            <a:off x="1371599" y="4560061"/>
            <a:ext cx="3886201" cy="282632"/>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026873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860EE6-F3EB-0F40-A194-5F9D7648C2C2}"/>
              </a:ext>
            </a:extLst>
          </p:cNvPr>
          <p:cNvSpPr>
            <a:spLocks noGrp="1"/>
          </p:cNvSpPr>
          <p:nvPr>
            <p:ph idx="1"/>
          </p:nvPr>
        </p:nvSpPr>
        <p:spPr>
          <a:xfrm>
            <a:off x="838200" y="1981200"/>
            <a:ext cx="12954000" cy="1422400"/>
          </a:xfrm>
        </p:spPr>
        <p:txBody>
          <a:bodyPr/>
          <a:lstStyle/>
          <a:p>
            <a:r>
              <a:rPr lang="en-US" dirty="0"/>
              <a:t>A join can as well be applied to a subquery seen as a virtual table</a:t>
            </a:r>
          </a:p>
          <a:p>
            <a:pPr lvl="1"/>
            <a:r>
              <a:rPr lang="en-US" dirty="0"/>
              <a:t>… as long as the result of this subquery is a valid relation in Codd's sense</a:t>
            </a:r>
            <a:endParaRPr lang="en-CN" dirty="0"/>
          </a:p>
        </p:txBody>
      </p:sp>
      <p:sp>
        <p:nvSpPr>
          <p:cNvPr id="3" name="Title 2">
            <a:extLst>
              <a:ext uri="{FF2B5EF4-FFF2-40B4-BE49-F238E27FC236}">
                <a16:creationId xmlns:a16="http://schemas.microsoft.com/office/drawing/2014/main" id="{147C8654-7DBA-7E46-89DF-4AFDEDF642E3}"/>
              </a:ext>
            </a:extLst>
          </p:cNvPr>
          <p:cNvSpPr>
            <a:spLocks noGrp="1"/>
          </p:cNvSpPr>
          <p:nvPr>
            <p:ph type="title"/>
          </p:nvPr>
        </p:nvSpPr>
        <p:spPr/>
        <p:txBody>
          <a:bodyPr/>
          <a:lstStyle/>
          <a:p>
            <a:r>
              <a:rPr lang="en-CN" dirty="0"/>
              <a:t>Join in a Subquery</a:t>
            </a:r>
          </a:p>
        </p:txBody>
      </p:sp>
      <p:pic>
        <p:nvPicPr>
          <p:cNvPr id="5" name="Picture 4">
            <a:extLst>
              <a:ext uri="{FF2B5EF4-FFF2-40B4-BE49-F238E27FC236}">
                <a16:creationId xmlns:a16="http://schemas.microsoft.com/office/drawing/2014/main" id="{E2B346A4-3178-1E43-A846-6B37BF6EA9B0}"/>
              </a:ext>
            </a:extLst>
          </p:cNvPr>
          <p:cNvPicPr>
            <a:picLocks noChangeAspect="1"/>
          </p:cNvPicPr>
          <p:nvPr/>
        </p:nvPicPr>
        <p:blipFill>
          <a:blip r:embed="rId2"/>
          <a:stretch>
            <a:fillRect/>
          </a:stretch>
        </p:blipFill>
        <p:spPr>
          <a:xfrm>
            <a:off x="4454525" y="2971800"/>
            <a:ext cx="5721350" cy="3518393"/>
          </a:xfrm>
          <a:prstGeom prst="rect">
            <a:avLst/>
          </a:prstGeom>
        </p:spPr>
      </p:pic>
    </p:spTree>
    <p:extLst>
      <p:ext uri="{BB962C8B-B14F-4D97-AF65-F5344CB8AC3E}">
        <p14:creationId xmlns:p14="http://schemas.microsoft.com/office/powerpoint/2010/main" val="420873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92728D-02F0-E344-B092-B80A0CFD8314}"/>
              </a:ext>
            </a:extLst>
          </p:cNvPr>
          <p:cNvSpPr>
            <a:spLocks noGrp="1"/>
          </p:cNvSpPr>
          <p:nvPr>
            <p:ph idx="1"/>
          </p:nvPr>
        </p:nvSpPr>
        <p:spPr/>
        <p:txBody>
          <a:bodyPr/>
          <a:lstStyle/>
          <a:p>
            <a:r>
              <a:rPr lang="en-US" dirty="0"/>
              <a:t>We can also chain joins the same way we chain filtering conditions with AND.</a:t>
            </a:r>
          </a:p>
          <a:p>
            <a:pPr lvl="1"/>
            <a:r>
              <a:rPr lang="en-US" dirty="0"/>
              <a:t>Joins between 10 or 15 tables are not uncommon, and queries generated by programs often do much worse.</a:t>
            </a:r>
          </a:p>
          <a:p>
            <a:endParaRPr lang="en-CN" dirty="0"/>
          </a:p>
        </p:txBody>
      </p:sp>
      <p:sp>
        <p:nvSpPr>
          <p:cNvPr id="3" name="Title 2">
            <a:extLst>
              <a:ext uri="{FF2B5EF4-FFF2-40B4-BE49-F238E27FC236}">
                <a16:creationId xmlns:a16="http://schemas.microsoft.com/office/drawing/2014/main" id="{1A2F421A-289D-F242-8B0F-6A046EEDF1E2}"/>
              </a:ext>
            </a:extLst>
          </p:cNvPr>
          <p:cNvSpPr>
            <a:spLocks noGrp="1"/>
          </p:cNvSpPr>
          <p:nvPr>
            <p:ph type="title"/>
          </p:nvPr>
        </p:nvSpPr>
        <p:spPr/>
        <p:txBody>
          <a:bodyPr/>
          <a:lstStyle/>
          <a:p>
            <a:r>
              <a:rPr lang="en-CN" dirty="0"/>
              <a:t>Chaining Joins Together</a:t>
            </a:r>
          </a:p>
        </p:txBody>
      </p:sp>
    </p:spTree>
    <p:extLst>
      <p:ext uri="{BB962C8B-B14F-4D97-AF65-F5344CB8AC3E}">
        <p14:creationId xmlns:p14="http://schemas.microsoft.com/office/powerpoint/2010/main" val="1107855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92728D-02F0-E344-B092-B80A0CFD8314}"/>
              </a:ext>
            </a:extLst>
          </p:cNvPr>
          <p:cNvSpPr>
            <a:spLocks noGrp="1"/>
          </p:cNvSpPr>
          <p:nvPr>
            <p:ph idx="1"/>
          </p:nvPr>
        </p:nvSpPr>
        <p:spPr/>
        <p:txBody>
          <a:bodyPr/>
          <a:lstStyle/>
          <a:p>
            <a:r>
              <a:rPr lang="en-US" dirty="0"/>
              <a:t>We can also chain joins the same way we chain filtering conditions with AND.</a:t>
            </a:r>
          </a:p>
          <a:p>
            <a:pPr lvl="1"/>
            <a:r>
              <a:rPr lang="en-US" dirty="0"/>
              <a:t>Joins between 10 or 15 tables are not uncommon, and queries generated by programs often do much worse.</a:t>
            </a:r>
          </a:p>
          <a:p>
            <a:pPr lvl="1"/>
            <a:r>
              <a:rPr lang="en-US" dirty="0"/>
              <a:t>Example: Show names of actors and directors for Chinese movies</a:t>
            </a:r>
          </a:p>
          <a:p>
            <a:endParaRPr lang="en-CN" dirty="0"/>
          </a:p>
        </p:txBody>
      </p:sp>
      <p:sp>
        <p:nvSpPr>
          <p:cNvPr id="3" name="Title 2">
            <a:extLst>
              <a:ext uri="{FF2B5EF4-FFF2-40B4-BE49-F238E27FC236}">
                <a16:creationId xmlns:a16="http://schemas.microsoft.com/office/drawing/2014/main" id="{1A2F421A-289D-F242-8B0F-6A046EEDF1E2}"/>
              </a:ext>
            </a:extLst>
          </p:cNvPr>
          <p:cNvSpPr>
            <a:spLocks noGrp="1"/>
          </p:cNvSpPr>
          <p:nvPr>
            <p:ph type="title"/>
          </p:nvPr>
        </p:nvSpPr>
        <p:spPr/>
        <p:txBody>
          <a:bodyPr/>
          <a:lstStyle/>
          <a:p>
            <a:r>
              <a:rPr lang="en-CN" dirty="0"/>
              <a:t>Chaining Joins Together</a:t>
            </a:r>
          </a:p>
        </p:txBody>
      </p:sp>
    </p:spTree>
    <p:extLst>
      <p:ext uri="{BB962C8B-B14F-4D97-AF65-F5344CB8AC3E}">
        <p14:creationId xmlns:p14="http://schemas.microsoft.com/office/powerpoint/2010/main" val="152735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92728D-02F0-E344-B092-B80A0CFD8314}"/>
              </a:ext>
            </a:extLst>
          </p:cNvPr>
          <p:cNvSpPr>
            <a:spLocks noGrp="1"/>
          </p:cNvSpPr>
          <p:nvPr>
            <p:ph idx="1"/>
          </p:nvPr>
        </p:nvSpPr>
        <p:spPr/>
        <p:txBody>
          <a:bodyPr/>
          <a:lstStyle/>
          <a:p>
            <a:r>
              <a:rPr lang="en-US" dirty="0"/>
              <a:t>We can also chain joins the same way we chain filtering conditions with AND.</a:t>
            </a:r>
          </a:p>
          <a:p>
            <a:pPr lvl="1"/>
            <a:r>
              <a:rPr lang="en-US" dirty="0"/>
              <a:t>Joins between 10 or 15 tables are not uncommon, and queries generated by programs often do much worse.</a:t>
            </a:r>
          </a:p>
          <a:p>
            <a:pPr lvl="1"/>
            <a:r>
              <a:rPr lang="en-US" dirty="0"/>
              <a:t>Example: Show names of actors and directors for Chinese movies</a:t>
            </a:r>
          </a:p>
          <a:p>
            <a:endParaRPr lang="en-CN" dirty="0"/>
          </a:p>
        </p:txBody>
      </p:sp>
      <p:sp>
        <p:nvSpPr>
          <p:cNvPr id="3" name="Title 2">
            <a:extLst>
              <a:ext uri="{FF2B5EF4-FFF2-40B4-BE49-F238E27FC236}">
                <a16:creationId xmlns:a16="http://schemas.microsoft.com/office/drawing/2014/main" id="{1A2F421A-289D-F242-8B0F-6A046EEDF1E2}"/>
              </a:ext>
            </a:extLst>
          </p:cNvPr>
          <p:cNvSpPr>
            <a:spLocks noGrp="1"/>
          </p:cNvSpPr>
          <p:nvPr>
            <p:ph type="title"/>
          </p:nvPr>
        </p:nvSpPr>
        <p:spPr/>
        <p:txBody>
          <a:bodyPr/>
          <a:lstStyle/>
          <a:p>
            <a:r>
              <a:rPr lang="en-CN" dirty="0"/>
              <a:t>Chaining Joins Together</a:t>
            </a:r>
          </a:p>
        </p:txBody>
      </p:sp>
      <p:pic>
        <p:nvPicPr>
          <p:cNvPr id="4" name="Picture 3">
            <a:extLst>
              <a:ext uri="{FF2B5EF4-FFF2-40B4-BE49-F238E27FC236}">
                <a16:creationId xmlns:a16="http://schemas.microsoft.com/office/drawing/2014/main" id="{D343F2EC-7B77-BA4E-8D48-49CE86564A70}"/>
              </a:ext>
            </a:extLst>
          </p:cNvPr>
          <p:cNvPicPr>
            <a:picLocks noChangeAspect="1"/>
          </p:cNvPicPr>
          <p:nvPr/>
        </p:nvPicPr>
        <p:blipFill>
          <a:blip r:embed="rId2"/>
          <a:stretch>
            <a:fillRect/>
          </a:stretch>
        </p:blipFill>
        <p:spPr>
          <a:xfrm>
            <a:off x="5029200" y="4490767"/>
            <a:ext cx="4572000" cy="3515265"/>
          </a:xfrm>
          <a:prstGeom prst="rect">
            <a:avLst/>
          </a:prstGeom>
          <a:ln w="38100">
            <a:solidFill>
              <a:schemeClr val="accent3"/>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8704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92728D-02F0-E344-B092-B80A0CFD8314}"/>
              </a:ext>
            </a:extLst>
          </p:cNvPr>
          <p:cNvSpPr>
            <a:spLocks noGrp="1"/>
          </p:cNvSpPr>
          <p:nvPr>
            <p:ph idx="1"/>
          </p:nvPr>
        </p:nvSpPr>
        <p:spPr/>
        <p:txBody>
          <a:bodyPr/>
          <a:lstStyle/>
          <a:p>
            <a:r>
              <a:rPr lang="en-US" dirty="0"/>
              <a:t>We can also chain joins the same way we chain filtering conditions with AND.</a:t>
            </a:r>
          </a:p>
          <a:p>
            <a:pPr lvl="1"/>
            <a:r>
              <a:rPr lang="en-US" dirty="0"/>
              <a:t>Joins between 10 or 15 tables are not uncommon, and queries generated by programs often do much worse.</a:t>
            </a:r>
          </a:p>
          <a:p>
            <a:pPr lvl="1"/>
            <a:r>
              <a:rPr lang="en-US" dirty="0"/>
              <a:t>Example: Show names of actors and directors for Chinese movies</a:t>
            </a:r>
          </a:p>
          <a:p>
            <a:endParaRPr lang="en-CN" dirty="0"/>
          </a:p>
        </p:txBody>
      </p:sp>
      <p:sp>
        <p:nvSpPr>
          <p:cNvPr id="3" name="Title 2">
            <a:extLst>
              <a:ext uri="{FF2B5EF4-FFF2-40B4-BE49-F238E27FC236}">
                <a16:creationId xmlns:a16="http://schemas.microsoft.com/office/drawing/2014/main" id="{1A2F421A-289D-F242-8B0F-6A046EEDF1E2}"/>
              </a:ext>
            </a:extLst>
          </p:cNvPr>
          <p:cNvSpPr>
            <a:spLocks noGrp="1"/>
          </p:cNvSpPr>
          <p:nvPr>
            <p:ph type="title"/>
          </p:nvPr>
        </p:nvSpPr>
        <p:spPr/>
        <p:txBody>
          <a:bodyPr/>
          <a:lstStyle/>
          <a:p>
            <a:r>
              <a:rPr lang="en-CN" dirty="0"/>
              <a:t>Chaining Joins Together</a:t>
            </a:r>
          </a:p>
        </p:txBody>
      </p:sp>
      <p:pic>
        <p:nvPicPr>
          <p:cNvPr id="5" name="Picture 4">
            <a:extLst>
              <a:ext uri="{FF2B5EF4-FFF2-40B4-BE49-F238E27FC236}">
                <a16:creationId xmlns:a16="http://schemas.microsoft.com/office/drawing/2014/main" id="{D0E1F511-00DA-5E47-B9D6-A63BA6E5F417}"/>
              </a:ext>
            </a:extLst>
          </p:cNvPr>
          <p:cNvPicPr>
            <a:picLocks noChangeAspect="1"/>
          </p:cNvPicPr>
          <p:nvPr/>
        </p:nvPicPr>
        <p:blipFill>
          <a:blip r:embed="rId2"/>
          <a:stretch>
            <a:fillRect/>
          </a:stretch>
        </p:blipFill>
        <p:spPr>
          <a:xfrm>
            <a:off x="1066800" y="4238347"/>
            <a:ext cx="12496800" cy="3110190"/>
          </a:xfrm>
          <a:prstGeom prst="rect">
            <a:avLst/>
          </a:prstGeom>
        </p:spPr>
      </p:pic>
    </p:spTree>
    <p:extLst>
      <p:ext uri="{BB962C8B-B14F-4D97-AF65-F5344CB8AC3E}">
        <p14:creationId xmlns:p14="http://schemas.microsoft.com/office/powerpoint/2010/main" val="4001296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7E6D436-DEFB-C179-4108-4959C08A072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47399808-8293-22DC-CACD-BD0E03F30B5F}"/>
              </a:ext>
            </a:extLst>
          </p:cNvPr>
          <p:cNvSpPr>
            <a:spLocks noGrp="1"/>
          </p:cNvSpPr>
          <p:nvPr>
            <p:ph type="title"/>
          </p:nvPr>
        </p:nvSpPr>
        <p:spPr/>
        <p:txBody>
          <a:bodyPr/>
          <a:lstStyle/>
          <a:p>
            <a:r>
              <a:rPr lang="en-US" altLang="zh-CN" dirty="0"/>
              <a:t>《</a:t>
            </a:r>
            <a:r>
              <a:rPr lang="zh-CN" altLang="en-US" dirty="0"/>
              <a:t>人类简史</a:t>
            </a:r>
            <a:r>
              <a:rPr lang="en-US" altLang="zh-CN" dirty="0"/>
              <a:t>》</a:t>
            </a:r>
            <a:endParaRPr lang="zh-CN" altLang="en-US" dirty="0"/>
          </a:p>
        </p:txBody>
      </p:sp>
      <p:pic>
        <p:nvPicPr>
          <p:cNvPr id="5" name="图片 4">
            <a:extLst>
              <a:ext uri="{FF2B5EF4-FFF2-40B4-BE49-F238E27FC236}">
                <a16:creationId xmlns:a16="http://schemas.microsoft.com/office/drawing/2014/main" id="{DDAB3402-E865-958F-D684-6B5739EF4856}"/>
              </a:ext>
            </a:extLst>
          </p:cNvPr>
          <p:cNvPicPr>
            <a:picLocks noChangeAspect="1"/>
          </p:cNvPicPr>
          <p:nvPr/>
        </p:nvPicPr>
        <p:blipFill>
          <a:blip r:embed="rId2"/>
          <a:stretch>
            <a:fillRect/>
          </a:stretch>
        </p:blipFill>
        <p:spPr>
          <a:xfrm>
            <a:off x="4495800" y="533400"/>
            <a:ext cx="8077200" cy="6731001"/>
          </a:xfrm>
          <a:prstGeom prst="rect">
            <a:avLst/>
          </a:prstGeom>
        </p:spPr>
      </p:pic>
    </p:spTree>
    <p:extLst>
      <p:ext uri="{BB962C8B-B14F-4D97-AF65-F5344CB8AC3E}">
        <p14:creationId xmlns:p14="http://schemas.microsoft.com/office/powerpoint/2010/main" val="154477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Distinct</a:t>
            </a:r>
          </a:p>
        </p:txBody>
      </p:sp>
      <p:sp>
        <p:nvSpPr>
          <p:cNvPr id="12" name="Content Placeholder 1"/>
          <p:cNvSpPr>
            <a:spLocks noGrp="1"/>
          </p:cNvSpPr>
          <p:nvPr>
            <p:ph idx="1"/>
          </p:nvPr>
        </p:nvSpPr>
        <p:spPr>
          <a:xfrm>
            <a:off x="838200" y="1981200"/>
            <a:ext cx="6324600" cy="5334000"/>
          </a:xfrm>
        </p:spPr>
        <p:txBody>
          <a:bodyPr/>
          <a:lstStyle/>
          <a:p>
            <a:r>
              <a:rPr lang="en-US" altLang="zh-CN" dirty="0">
                <a:cs typeface="Lato" panose="020F0502020204030203" pitchFamily="34" charset="0"/>
                <a:sym typeface="+mn-ea"/>
              </a:rPr>
              <a:t>If we are only interested in the different countries, there is the special keyword </a:t>
            </a:r>
            <a:r>
              <a:rPr lang="en-US" altLang="zh-CN" dirty="0">
                <a:solidFill>
                  <a:srgbClr val="A2424F"/>
                </a:solidFill>
                <a:latin typeface="Consolas" panose="020B0609020204030204" pitchFamily="49" charset="0"/>
                <a:cs typeface="Consolas" panose="020B0609020204030204" pitchFamily="49" charset="0"/>
                <a:sym typeface="+mn-ea"/>
              </a:rPr>
              <a:t>distinct</a:t>
            </a:r>
            <a:r>
              <a:rPr lang="en-US" altLang="zh-CN" dirty="0">
                <a:cs typeface="Lato" panose="020F0502020204030203" pitchFamily="34" charset="0"/>
                <a:sym typeface="+mn-ea"/>
              </a:rPr>
              <a:t>.</a:t>
            </a:r>
          </a:p>
          <a:p>
            <a:endParaRPr lang="en-US" altLang="zh-CN" dirty="0">
              <a:cs typeface="Lato" panose="020F0502020204030203" pitchFamily="34" charset="0"/>
              <a:sym typeface="+mn-ea"/>
            </a:endParaRPr>
          </a:p>
          <a:p>
            <a:endParaRPr lang="en-US" altLang="zh-CN" dirty="0">
              <a:cs typeface="Lato" panose="020F0502020204030203" pitchFamily="34" charset="0"/>
              <a:sym typeface="+mn-ea"/>
            </a:endParaRPr>
          </a:p>
          <a:p>
            <a:endParaRPr lang="en-US" altLang="zh-CN" dirty="0">
              <a:cs typeface="Lato" panose="020F0502020204030203" pitchFamily="34" charset="0"/>
              <a:sym typeface="+mn-ea"/>
            </a:endParaRPr>
          </a:p>
          <a:p>
            <a:endParaRPr lang="en-US" altLang="zh-CN" dirty="0">
              <a:cs typeface="Lato" panose="020F0502020204030203" pitchFamily="34" charset="0"/>
              <a:sym typeface="+mn-ea"/>
            </a:endParaRPr>
          </a:p>
          <a:p>
            <a:endParaRPr lang="en-US" altLang="zh-CN" dirty="0">
              <a:cs typeface="Lato" panose="020F0502020204030203" pitchFamily="34" charset="0"/>
              <a:sym typeface="+mn-ea"/>
            </a:endParaRPr>
          </a:p>
          <a:p>
            <a:pPr marL="0" indent="0">
              <a:buNone/>
            </a:pPr>
            <a:endParaRPr lang="en-US" dirty="0">
              <a:cs typeface="Lato" panose="020F0502020204030203" pitchFamily="34" charset="0"/>
            </a:endParaRPr>
          </a:p>
        </p:txBody>
      </p:sp>
      <p:pic>
        <p:nvPicPr>
          <p:cNvPr id="2" name="Picture 1">
            <a:extLst>
              <a:ext uri="{FF2B5EF4-FFF2-40B4-BE49-F238E27FC236}">
                <a16:creationId xmlns:a16="http://schemas.microsoft.com/office/drawing/2014/main" id="{51CCA9DC-18CC-4381-2D40-481A0B6DE9F9}"/>
              </a:ext>
            </a:extLst>
          </p:cNvPr>
          <p:cNvPicPr>
            <a:picLocks noChangeAspect="1"/>
          </p:cNvPicPr>
          <p:nvPr/>
        </p:nvPicPr>
        <p:blipFill>
          <a:blip r:embed="rId3"/>
          <a:stretch>
            <a:fillRect/>
          </a:stretch>
        </p:blipFill>
        <p:spPr>
          <a:xfrm>
            <a:off x="8323868" y="1219200"/>
            <a:ext cx="1928893" cy="6475569"/>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AFE1AE2-1BC9-0AA1-54C4-8A11BAFEB8C7}"/>
              </a:ext>
            </a:extLst>
          </p:cNvPr>
          <p:cNvPicPr>
            <a:picLocks noChangeAspect="1"/>
          </p:cNvPicPr>
          <p:nvPr/>
        </p:nvPicPr>
        <p:blipFill>
          <a:blip r:embed="rId4"/>
          <a:stretch>
            <a:fillRect/>
          </a:stretch>
        </p:blipFill>
        <p:spPr>
          <a:xfrm>
            <a:off x="990600" y="3476573"/>
            <a:ext cx="5571186" cy="3654412"/>
          </a:xfrm>
          <a:prstGeom prst="rect">
            <a:avLst/>
          </a:prstGeom>
        </p:spPr>
      </p:pic>
      <p:sp>
        <p:nvSpPr>
          <p:cNvPr id="9" name="Rectangle 8">
            <a:extLst>
              <a:ext uri="{FF2B5EF4-FFF2-40B4-BE49-F238E27FC236}">
                <a16:creationId xmlns:a16="http://schemas.microsoft.com/office/drawing/2014/main" id="{B1B1940C-03FE-BAD3-B867-DDBB51598352}"/>
              </a:ext>
            </a:extLst>
          </p:cNvPr>
          <p:cNvSpPr/>
          <p:nvPr/>
        </p:nvSpPr>
        <p:spPr>
          <a:xfrm>
            <a:off x="10407519" y="2672771"/>
            <a:ext cx="3566165" cy="1631216"/>
          </a:xfrm>
          <a:prstGeom prst="rect">
            <a:avLst/>
          </a:prstGeom>
        </p:spPr>
        <p:txBody>
          <a:bodyPr wrap="square">
            <a:spAutoFit/>
          </a:bodyPr>
          <a:lstStyle/>
          <a:p>
            <a:r>
              <a:rPr lang="en-US" altLang="zh-CN" sz="2000" dirty="0">
                <a:solidFill>
                  <a:srgbClr val="A2424F"/>
                </a:solidFill>
                <a:latin typeface="Lato" panose="020F0502020204030203" pitchFamily="34" charset="77"/>
                <a:cs typeface="Consolas" panose="020B0609020204030204" pitchFamily="49" charset="0"/>
              </a:rPr>
              <a:t>No duplicated results in the country code list now</a:t>
            </a:r>
          </a:p>
          <a:p>
            <a:pPr marL="342900" indent="-342900">
              <a:buFont typeface="Arial" panose="020B0604020202020204" pitchFamily="34" charset="0"/>
              <a:buChar char="•"/>
            </a:pPr>
            <a:r>
              <a:rPr lang="en-US" altLang="zh-CN" sz="2000" dirty="0">
                <a:solidFill>
                  <a:schemeClr val="tx1">
                    <a:lumMod val="75000"/>
                    <a:lumOff val="25000"/>
                  </a:schemeClr>
                </a:solidFill>
                <a:latin typeface="Lato" panose="020F0502020204030203" pitchFamily="34" charset="77"/>
              </a:rPr>
              <a:t>All of them are different now, and hence </a:t>
            </a:r>
            <a:r>
              <a:rPr lang="en-US" altLang="zh-CN" sz="2000" u="sng" dirty="0">
                <a:solidFill>
                  <a:schemeClr val="tx1">
                    <a:lumMod val="75000"/>
                    <a:lumOff val="25000"/>
                  </a:schemeClr>
                </a:solidFill>
                <a:latin typeface="Lato" panose="020F0502020204030203" pitchFamily="34" charset="77"/>
              </a:rPr>
              <a:t>it is a relation!</a:t>
            </a:r>
          </a:p>
        </p:txBody>
      </p:sp>
      <p:sp>
        <p:nvSpPr>
          <p:cNvPr id="11" name="Rectangle 10">
            <a:extLst>
              <a:ext uri="{FF2B5EF4-FFF2-40B4-BE49-F238E27FC236}">
                <a16:creationId xmlns:a16="http://schemas.microsoft.com/office/drawing/2014/main" id="{50457778-94E7-85E7-B3F6-C2B43ED5E622}"/>
              </a:ext>
            </a:extLst>
          </p:cNvPr>
          <p:cNvSpPr/>
          <p:nvPr/>
        </p:nvSpPr>
        <p:spPr bwMode="auto">
          <a:xfrm>
            <a:off x="2842743" y="5009699"/>
            <a:ext cx="1355770" cy="438064"/>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Distinct</a:t>
            </a:r>
          </a:p>
        </p:txBody>
      </p:sp>
      <p:sp>
        <p:nvSpPr>
          <p:cNvPr id="12" name="Content Placeholder 1"/>
          <p:cNvSpPr>
            <a:spLocks noGrp="1"/>
          </p:cNvSpPr>
          <p:nvPr>
            <p:ph idx="1"/>
          </p:nvPr>
        </p:nvSpPr>
        <p:spPr>
          <a:xfrm>
            <a:off x="838200" y="1981200"/>
            <a:ext cx="9067800" cy="5334000"/>
          </a:xfrm>
        </p:spPr>
        <p:txBody>
          <a:bodyPr/>
          <a:lstStyle/>
          <a:p>
            <a:r>
              <a:rPr lang="en-US" altLang="zh-CN" dirty="0">
                <a:cs typeface="Lato" panose="020F0502020204030203" pitchFamily="34" charset="0"/>
                <a:sym typeface="+mn-ea"/>
              </a:rPr>
              <a:t>Multiple columns </a:t>
            </a:r>
            <a:r>
              <a:rPr lang="en-US" altLang="zh-CN" dirty="0">
                <a:solidFill>
                  <a:srgbClr val="A2424F"/>
                </a:solidFill>
                <a:cs typeface="Lato" panose="020F0502020204030203" pitchFamily="34" charset="0"/>
                <a:sym typeface="+mn-ea"/>
              </a:rPr>
              <a:t>after</a:t>
            </a:r>
            <a:r>
              <a:rPr lang="en-US" altLang="zh-CN" dirty="0">
                <a:cs typeface="Lato" panose="020F0502020204030203" pitchFamily="34" charset="0"/>
                <a:sym typeface="+mn-ea"/>
              </a:rPr>
              <a:t> the keyword </a:t>
            </a:r>
            <a:r>
              <a:rPr lang="en-US" altLang="zh-CN" dirty="0">
                <a:solidFill>
                  <a:srgbClr val="A2424F"/>
                </a:solidFill>
                <a:latin typeface="Consolas" panose="020B0609020204030204" pitchFamily="49" charset="0"/>
                <a:cs typeface="Consolas" panose="020B0609020204030204" pitchFamily="49" charset="0"/>
                <a:sym typeface="+mn-ea"/>
              </a:rPr>
              <a:t>distinct</a:t>
            </a:r>
          </a:p>
          <a:p>
            <a:pPr lvl="1"/>
            <a:r>
              <a:rPr lang="en-US" altLang="zh-CN" dirty="0">
                <a:cs typeface="Lato" panose="020F0502020204030203" pitchFamily="34" charset="0"/>
                <a:sym typeface="+mn-ea"/>
              </a:rPr>
              <a:t>It will eliminate those rows where </a:t>
            </a:r>
            <a:r>
              <a:rPr lang="en-US" altLang="zh-CN" u="sng" dirty="0">
                <a:cs typeface="Lato" panose="020F0502020204030203" pitchFamily="34" charset="0"/>
                <a:sym typeface="+mn-ea"/>
              </a:rPr>
              <a:t>all the selected fields are </a:t>
            </a:r>
            <a:r>
              <a:rPr lang="en-US" altLang="zh-CN" b="1" u="sng" dirty="0">
                <a:solidFill>
                  <a:srgbClr val="A2424F"/>
                </a:solidFill>
                <a:cs typeface="Lato" panose="020F0502020204030203" pitchFamily="34" charset="0"/>
                <a:sym typeface="+mn-ea"/>
              </a:rPr>
              <a:t>identical</a:t>
            </a:r>
          </a:p>
          <a:p>
            <a:pPr lvl="1"/>
            <a:r>
              <a:rPr lang="en-US" altLang="zh-CN" dirty="0">
                <a:cs typeface="Lato" panose="020F0502020204030203" pitchFamily="34" charset="0"/>
                <a:sym typeface="+mn-ea"/>
              </a:rPr>
              <a:t>The selected </a:t>
            </a:r>
            <a:r>
              <a:rPr lang="en-US" altLang="zh-CN" dirty="0">
                <a:solidFill>
                  <a:srgbClr val="A2424F"/>
                </a:solidFill>
                <a:cs typeface="Lato" panose="020F0502020204030203" pitchFamily="34" charset="0"/>
                <a:sym typeface="+mn-ea"/>
              </a:rPr>
              <a:t>combination</a:t>
            </a:r>
            <a:r>
              <a:rPr lang="en-US" altLang="zh-CN" dirty="0">
                <a:cs typeface="Lato" panose="020F0502020204030203" pitchFamily="34" charset="0"/>
                <a:sym typeface="+mn-ea"/>
              </a:rPr>
              <a:t> </a:t>
            </a:r>
            <a:r>
              <a:rPr lang="en-US" altLang="zh-CN" dirty="0">
                <a:latin typeface="Consolas" panose="020B0609020204030204" pitchFamily="49" charset="0"/>
                <a:cs typeface="Consolas" panose="020B0609020204030204" pitchFamily="49" charset="0"/>
                <a:sym typeface="+mn-ea"/>
              </a:rPr>
              <a:t>(country, </a:t>
            </a:r>
            <a:r>
              <a:rPr lang="en-US" altLang="zh-CN" dirty="0" err="1">
                <a:latin typeface="Consolas" panose="020B0609020204030204" pitchFamily="49" charset="0"/>
                <a:cs typeface="Consolas" panose="020B0609020204030204" pitchFamily="49" charset="0"/>
                <a:sym typeface="+mn-ea"/>
              </a:rPr>
              <a:t>year_released</a:t>
            </a:r>
            <a:r>
              <a:rPr lang="en-US" altLang="zh-CN" dirty="0">
                <a:latin typeface="Consolas" panose="020B0609020204030204" pitchFamily="49" charset="0"/>
                <a:cs typeface="Consolas" panose="020B0609020204030204" pitchFamily="49" charset="0"/>
                <a:sym typeface="+mn-ea"/>
              </a:rPr>
              <a:t>)</a:t>
            </a:r>
            <a:r>
              <a:rPr lang="en-US" altLang="zh-CN" dirty="0">
                <a:cs typeface="Lato" panose="020F0502020204030203" pitchFamily="34" charset="0"/>
                <a:sym typeface="+mn-ea"/>
              </a:rPr>
              <a:t> will be identical</a:t>
            </a:r>
            <a:endParaRPr lang="zh-CN" altLang="en-US" dirty="0">
              <a:cs typeface="Lato" panose="020F0502020204030203" pitchFamily="34" charset="0"/>
            </a:endParaRPr>
          </a:p>
          <a:p>
            <a:pPr marL="0" indent="0">
              <a:buNone/>
            </a:pPr>
            <a:endParaRPr lang="en-US" dirty="0">
              <a:cs typeface="Lato" panose="020F0502020204030203" pitchFamily="34" charset="0"/>
            </a:endParaRPr>
          </a:p>
        </p:txBody>
      </p:sp>
      <p:pic>
        <p:nvPicPr>
          <p:cNvPr id="5" name="Picture 4">
            <a:extLst>
              <a:ext uri="{FF2B5EF4-FFF2-40B4-BE49-F238E27FC236}">
                <a16:creationId xmlns:a16="http://schemas.microsoft.com/office/drawing/2014/main" id="{D7C4DA62-CEF5-0F9A-CCBC-3894C170ED4F}"/>
              </a:ext>
            </a:extLst>
          </p:cNvPr>
          <p:cNvPicPr>
            <a:picLocks noChangeAspect="1"/>
          </p:cNvPicPr>
          <p:nvPr/>
        </p:nvPicPr>
        <p:blipFill>
          <a:blip r:embed="rId2"/>
          <a:stretch>
            <a:fillRect/>
          </a:stretch>
        </p:blipFill>
        <p:spPr>
          <a:xfrm>
            <a:off x="2133600" y="4142704"/>
            <a:ext cx="7222270" cy="3434366"/>
          </a:xfrm>
          <a:prstGeom prst="rect">
            <a:avLst/>
          </a:prstGeom>
        </p:spPr>
      </p:pic>
      <p:pic>
        <p:nvPicPr>
          <p:cNvPr id="6" name="Picture 5">
            <a:extLst>
              <a:ext uri="{FF2B5EF4-FFF2-40B4-BE49-F238E27FC236}">
                <a16:creationId xmlns:a16="http://schemas.microsoft.com/office/drawing/2014/main" id="{EACAA11B-4EBF-B9BB-81FD-7C68B9D566F8}"/>
              </a:ext>
            </a:extLst>
          </p:cNvPr>
          <p:cNvPicPr>
            <a:picLocks noChangeAspect="1"/>
          </p:cNvPicPr>
          <p:nvPr/>
        </p:nvPicPr>
        <p:blipFill>
          <a:blip r:embed="rId3"/>
          <a:stretch>
            <a:fillRect/>
          </a:stretch>
        </p:blipFill>
        <p:spPr>
          <a:xfrm>
            <a:off x="10262235" y="1524000"/>
            <a:ext cx="3529965" cy="553720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4DFCF-986F-084A-A4CA-1827BEF57AB0}"/>
              </a:ext>
            </a:extLst>
          </p:cNvPr>
          <p:cNvSpPr>
            <a:spLocks noGrp="1"/>
          </p:cNvSpPr>
          <p:nvPr>
            <p:ph type="title"/>
          </p:nvPr>
        </p:nvSpPr>
        <p:spPr>
          <a:xfrm>
            <a:off x="838200" y="5486400"/>
            <a:ext cx="12954000" cy="1422400"/>
          </a:xfrm>
        </p:spPr>
        <p:txBody>
          <a:bodyPr>
            <a:normAutofit/>
          </a:bodyPr>
          <a:lstStyle/>
          <a:p>
            <a:r>
              <a:rPr lang="en-CN" sz="3100" dirty="0"/>
              <a:t>More on Retrieving Data</a:t>
            </a:r>
            <a:br>
              <a:rPr lang="en-CN" sz="5400" dirty="0"/>
            </a:br>
            <a:r>
              <a:rPr lang="en-CN" sz="5400" dirty="0"/>
              <a:t>Aggregate Functions</a:t>
            </a:r>
            <a:r>
              <a:rPr lang="en-US" sz="5400" dirty="0"/>
              <a:t> (</a:t>
            </a:r>
            <a:r>
              <a:rPr lang="zh-CN" altLang="en-US" sz="5400" dirty="0"/>
              <a:t>聚合函数</a:t>
            </a:r>
            <a:r>
              <a:rPr lang="en-US" sz="5400" dirty="0"/>
              <a:t>)</a:t>
            </a:r>
            <a:endParaRPr lang="en-CN" sz="5400" dirty="0"/>
          </a:p>
        </p:txBody>
      </p:sp>
    </p:spTree>
    <p:extLst>
      <p:ext uri="{BB962C8B-B14F-4D97-AF65-F5344CB8AC3E}">
        <p14:creationId xmlns:p14="http://schemas.microsoft.com/office/powerpoint/2010/main" val="2119306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solidFill>
                  <a:schemeClr val="tx1">
                    <a:lumMod val="75000"/>
                    <a:lumOff val="25000"/>
                  </a:schemeClr>
                </a:solidFill>
                <a:ea typeface="楷体" panose="02010609060101010101" pitchFamily="49" charset="-122"/>
                <a:cs typeface="Lato" panose="020F0502020204030203" pitchFamily="34" charset="0"/>
                <a:sym typeface="+mn-ea"/>
              </a:rPr>
              <a:t>Statistical functions</a:t>
            </a:r>
          </a:p>
          <a:p>
            <a:pPr lvl="1"/>
            <a:r>
              <a:rPr lang="en-US" altLang="zh-CN" dirty="0">
                <a:solidFill>
                  <a:schemeClr val="tx1">
                    <a:lumMod val="75000"/>
                    <a:lumOff val="25000"/>
                  </a:schemeClr>
                </a:solidFill>
                <a:ea typeface="楷体" panose="02010609060101010101" pitchFamily="49" charset="-122"/>
                <a:cs typeface="Lato" panose="020F0502020204030203" pitchFamily="34" charset="0"/>
                <a:sym typeface="+mn-ea"/>
              </a:rPr>
              <a:t>When we are interested in what we might call countrywide characteristics, such as how many movies released, we use </a:t>
            </a:r>
            <a:r>
              <a:rPr lang="en-US" altLang="zh-CN" dirty="0">
                <a:solidFill>
                  <a:srgbClr val="A2424F"/>
                </a:solidFill>
                <a:ea typeface="楷体" panose="02010609060101010101" pitchFamily="49" charset="-122"/>
                <a:cs typeface="Lato" panose="020F0502020204030203" pitchFamily="34" charset="0"/>
                <a:sym typeface="+mn-ea"/>
              </a:rPr>
              <a:t>Aggregate Functions</a:t>
            </a:r>
            <a:r>
              <a:rPr lang="en-US" altLang="zh-CN" dirty="0">
                <a:solidFill>
                  <a:schemeClr val="tx1">
                    <a:lumMod val="75000"/>
                    <a:lumOff val="25000"/>
                  </a:schemeClr>
                </a:solidFill>
                <a:ea typeface="楷体" panose="02010609060101010101" pitchFamily="49" charset="-122"/>
                <a:cs typeface="Lato" panose="020F0502020204030203" pitchFamily="34" charset="0"/>
                <a:sym typeface="+mn-ea"/>
              </a:rPr>
              <a:t>.</a:t>
            </a:r>
            <a:endParaRPr lang="en-US" altLang="fr-FR" dirty="0">
              <a:solidFill>
                <a:srgbClr val="A2424F"/>
              </a:solidFill>
              <a:effectLst>
                <a:outerShdw blurRad="38100" dist="38100" dir="2700000" algn="tl">
                  <a:srgbClr val="000000">
                    <a:alpha val="43137"/>
                  </a:srgbClr>
                </a:outerShdw>
              </a:effectLst>
              <a:sym typeface="+mn-ea"/>
            </a:endParaRPr>
          </a:p>
          <a:p>
            <a:pPr lvl="1"/>
            <a:r>
              <a:rPr lang="en-US" altLang="zh-CN" dirty="0">
                <a:sym typeface="+mn-ea"/>
              </a:rPr>
              <a:t>Aggregate function will</a:t>
            </a:r>
          </a:p>
          <a:p>
            <a:pPr lvl="2"/>
            <a:r>
              <a:rPr lang="en-US" altLang="zh-CN" dirty="0">
                <a:solidFill>
                  <a:srgbClr val="A2424F"/>
                </a:solidFill>
                <a:sym typeface="+mn-ea"/>
              </a:rPr>
              <a:t>aggregate all rows</a:t>
            </a:r>
            <a:r>
              <a:rPr lang="en-US" altLang="zh-CN" dirty="0">
                <a:sym typeface="+mn-ea"/>
              </a:rPr>
              <a:t> that </a:t>
            </a:r>
            <a:r>
              <a:rPr lang="en-US" altLang="zh-CN" dirty="0">
                <a:solidFill>
                  <a:srgbClr val="1086B9"/>
                </a:solidFill>
                <a:sym typeface="+mn-ea"/>
              </a:rPr>
              <a:t>share a feature</a:t>
            </a:r>
            <a:r>
              <a:rPr lang="en-US" altLang="zh-CN" dirty="0">
                <a:sym typeface="+mn-ea"/>
              </a:rPr>
              <a:t> (such as being movies from the same country)</a:t>
            </a:r>
          </a:p>
          <a:p>
            <a:pPr lvl="2"/>
            <a:r>
              <a:rPr lang="en-US" altLang="zh-CN" dirty="0">
                <a:sym typeface="+mn-ea"/>
              </a:rPr>
              <a:t>and </a:t>
            </a:r>
            <a:r>
              <a:rPr lang="en-US" altLang="zh-CN" dirty="0">
                <a:solidFill>
                  <a:srgbClr val="A2424F"/>
                </a:solidFill>
                <a:sym typeface="+mn-ea"/>
              </a:rPr>
              <a:t>return a characteristic </a:t>
            </a:r>
            <a:r>
              <a:rPr lang="en-US" altLang="zh-CN" dirty="0">
                <a:sym typeface="+mn-ea"/>
              </a:rPr>
              <a:t>of </a:t>
            </a:r>
            <a:r>
              <a:rPr lang="en-US" altLang="zh-CN" dirty="0">
                <a:solidFill>
                  <a:srgbClr val="1086B9"/>
                </a:solidFill>
                <a:sym typeface="+mn-ea"/>
              </a:rPr>
              <a:t>each group</a:t>
            </a:r>
            <a:r>
              <a:rPr lang="en-US" altLang="zh-CN" dirty="0">
                <a:sym typeface="+mn-ea"/>
              </a:rPr>
              <a:t> of aggregated rows</a:t>
            </a:r>
            <a:endParaRPr lang="fr-FR" dirty="0"/>
          </a:p>
          <a:p>
            <a:endParaRPr lang="zh-CN" altLang="en-US" dirty="0">
              <a:solidFill>
                <a:schemeClr val="tx1">
                  <a:lumMod val="75000"/>
                  <a:lumOff val="25000"/>
                </a:schemeClr>
              </a:solidFill>
              <a:ea typeface="楷体" panose="02010609060101010101" pitchFamily="49" charset="-122"/>
              <a:cs typeface="Lato" panose="020F0502020204030203" pitchFamily="34" charset="0"/>
              <a:sym typeface="+mn-ea"/>
            </a:endParaRPr>
          </a:p>
          <a:p>
            <a:endParaRPr lang="zh-CN" altLang="en-US" dirty="0">
              <a:solidFill>
                <a:schemeClr val="tx1">
                  <a:lumMod val="75000"/>
                  <a:lumOff val="25000"/>
                </a:schemeClr>
              </a:solidFill>
              <a:ea typeface="楷体" panose="02010609060101010101" pitchFamily="49" charset="-122"/>
              <a:cs typeface="Lato" panose="020F0502020204030203" pitchFamily="34" charset="0"/>
            </a:endParaRPr>
          </a:p>
        </p:txBody>
      </p:sp>
      <p:sp>
        <p:nvSpPr>
          <p:cNvPr id="3" name="Title 2"/>
          <p:cNvSpPr>
            <a:spLocks noGrp="1"/>
          </p:cNvSpPr>
          <p:nvPr>
            <p:ph type="title"/>
          </p:nvPr>
        </p:nvSpPr>
        <p:spPr/>
        <p:txBody>
          <a:bodyPr/>
          <a:lstStyle/>
          <a:p>
            <a:r>
              <a:rPr lang="en-US" altLang="zh-CN" dirty="0">
                <a:sym typeface="+mn-ea"/>
              </a:rPr>
              <a:t>Aggregate Functions</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01.9527559055114,&quot;width&quot;:6513.4456692913382}"/>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11*337"/>
  <p:tag name="TABLE_ENDDRAG_RECT" val="704*56*311*337"/>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b53a5c02-425e-45a8-9ed9-0ec416971a4c}"/>
  <p:tag name="TABLE_ENDDRAG_ORIGIN_RECT" val="395*301"/>
  <p:tag name="TABLE_ENDDRAG_RECT" val="594*276*396*301"/>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a3e6ab0f-1db6-4877-9408-a52788f614ab}"/>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583ffe64-a21d-40f7-a41c-05978fcd7c3e}"/>
  <p:tag name="TABLE_ENDDRAG_ORIGIN_RECT" val="395*301"/>
  <p:tag name="TABLE_ENDDRAG_RECT" val="594*276*396*301"/>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644*349"/>
  <p:tag name="TABLE_ENDDRAG_RECT" val="247*211*644*349"/>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644*349"/>
  <p:tag name="TABLE_ENDDRAG_RECT" val="247*211*644*349"/>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535*260"/>
  <p:tag name="TABLE_ENDDRAG_RECT" val="514*309*535*26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395*301"/>
  <p:tag name="TABLE_ENDDRAG_RECT" val="594*276*396*30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a4932e03-67ea-466e-b042-d85b80f51ddf}"/>
  <p:tag name="TABLE_ENDDRAG_ORIGIN_RECT" val="561*359"/>
  <p:tag name="TABLE_ENDDRAG_RECT" val="521*126*561*359"/>
</p:tagLst>
</file>

<file path=ppt/theme/theme1.xml><?xml version="1.0" encoding="utf-8"?>
<a:theme xmlns:a="http://schemas.openxmlformats.org/drawingml/2006/main" name="Blank Presentation">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2647</TotalTime>
  <Words>4944</Words>
  <Application>Microsoft Office PowerPoint</Application>
  <PresentationFormat>自定义</PresentationFormat>
  <Paragraphs>857</Paragraphs>
  <Slides>58</Slides>
  <Notes>45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58</vt:i4>
      </vt:variant>
    </vt:vector>
  </HeadingPairs>
  <TitlesOfParts>
    <vt:vector size="70" baseType="lpstr">
      <vt:lpstr>等线</vt:lpstr>
      <vt:lpstr>Arial</vt:lpstr>
      <vt:lpstr>Arial Rounded MT Bold</vt:lpstr>
      <vt:lpstr>Calibri</vt:lpstr>
      <vt:lpstr>Consolas</vt:lpstr>
      <vt:lpstr>Inconsolata</vt:lpstr>
      <vt:lpstr>Lato</vt:lpstr>
      <vt:lpstr>Lato Black</vt:lpstr>
      <vt:lpstr>Montserrat</vt:lpstr>
      <vt:lpstr>Tahoma</vt:lpstr>
      <vt:lpstr>Times</vt:lpstr>
      <vt:lpstr>Blank Presentation</vt:lpstr>
      <vt:lpstr> Principles of Database Systems (CS307) Lecture 4: More on Retrieving Data; Join</vt:lpstr>
      <vt:lpstr>More on Retrieving Data Distinct</vt:lpstr>
      <vt:lpstr>Distinct</vt:lpstr>
      <vt:lpstr>Distinct</vt:lpstr>
      <vt:lpstr>Distinct</vt:lpstr>
      <vt:lpstr>Distinct</vt:lpstr>
      <vt:lpstr>Distinct</vt:lpstr>
      <vt:lpstr>More on Retrieving Data Aggregate Functions (聚合函数)</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Aggregate Functions</vt:lpstr>
      <vt:lpstr>Join</vt:lpstr>
      <vt:lpstr>Retrieving Data from Multiple Tables</vt:lpstr>
      <vt:lpstr>Retrieving Data from Multiple Tables</vt:lpstr>
      <vt:lpstr>Retrieving Data from Multiple Tables</vt:lpstr>
      <vt:lpstr>Retrieving Data from Multiple Tables</vt:lpstr>
      <vt:lpstr>Retrieving Data from Multiple Tables</vt:lpstr>
      <vt:lpstr>Retrieving Data from Multiple Tables</vt:lpstr>
      <vt:lpstr>Retrieving Data from Multiple Tables</vt:lpstr>
      <vt:lpstr>Retrieving Data from Multiple Tables</vt:lpstr>
      <vt:lpstr>Retrieving Data from Multiple Tables</vt:lpstr>
      <vt:lpstr>Retrieving Data from Multiple Tables</vt:lpstr>
      <vt:lpstr>Retrieving Data from Multiple Tables</vt:lpstr>
      <vt:lpstr>Natural Join</vt:lpstr>
      <vt:lpstr>Natural Join</vt:lpstr>
      <vt:lpstr>Natural Join</vt:lpstr>
      <vt:lpstr>(Maybe) A Good Practice in Writing Queries</vt:lpstr>
      <vt:lpstr>Self Join</vt:lpstr>
      <vt:lpstr>Self Join</vt:lpstr>
      <vt:lpstr>Join in a Subquery</vt:lpstr>
      <vt:lpstr>Chaining Joins Together</vt:lpstr>
      <vt:lpstr>Chaining Joins Together</vt:lpstr>
      <vt:lpstr>Chaining Joins Together</vt:lpstr>
      <vt:lpstr>Chaining Joins Together</vt:lpstr>
      <vt:lpstr>《人类简史》</vt:lpstr>
    </vt:vector>
  </TitlesOfParts>
  <Company>Melissa Kingman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Kingman</dc:creator>
  <cp:lastModifiedBy>Cheng Ran</cp:lastModifiedBy>
  <cp:revision>2686</cp:revision>
  <dcterms:created xsi:type="dcterms:W3CDTF">2008-06-27T17:43:00Z</dcterms:created>
  <dcterms:modified xsi:type="dcterms:W3CDTF">2022-10-10T01:13:53Z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